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3" r:id="rId4"/>
    <p:sldMasterId id="2147483654" r:id="rId5"/>
    <p:sldMasterId id="2147483655"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Lst>
  <p:sldSz cy="6858000" cx="12192000"/>
  <p:notesSz cx="6858000" cy="9144000"/>
  <p:embeddedFontLst>
    <p:embeddedFont>
      <p:font typeface="Roboto"/>
      <p:regular r:id="rId47"/>
      <p:bold r:id="rId48"/>
      <p:italic r:id="rId49"/>
      <p:boldItalic r:id="rId50"/>
    </p:embeddedFont>
    <p:embeddedFont>
      <p:font typeface="EB Garamond"/>
      <p:regular r:id="rId51"/>
      <p:bold r:id="rId52"/>
      <p:italic r:id="rId53"/>
      <p:boldItalic r:id="rId54"/>
    </p:embeddedFont>
    <p:embeddedFont>
      <p:font typeface="Roboto Mono"/>
      <p:regular r:id="rId55"/>
      <p:bold r:id="rId56"/>
      <p:italic r:id="rId57"/>
      <p:boldItalic r:id="rId5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56">
          <p15:clr>
            <a:srgbClr val="A4A3A4"/>
          </p15:clr>
        </p15:guide>
        <p15:guide id="2" pos="5136">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56" orient="horz"/>
        <p:guide pos="5136"/>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2.xml"/><Relationship Id="rId48" Type="http://schemas.openxmlformats.org/officeDocument/2006/relationships/font" Target="fonts/Roboto-bold.fntdata"/><Relationship Id="rId47" Type="http://schemas.openxmlformats.org/officeDocument/2006/relationships/font" Target="fonts/Roboto-regular.fntdata"/><Relationship Id="rId49" Type="http://schemas.openxmlformats.org/officeDocument/2006/relationships/font" Target="fonts/Roboto-italic.fntdata"/><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font" Target="fonts/EBGaramond-regular.fntdata"/><Relationship Id="rId50" Type="http://schemas.openxmlformats.org/officeDocument/2006/relationships/font" Target="fonts/Roboto-boldItalic.fntdata"/><Relationship Id="rId53" Type="http://schemas.openxmlformats.org/officeDocument/2006/relationships/font" Target="fonts/EBGaramond-italic.fntdata"/><Relationship Id="rId52" Type="http://schemas.openxmlformats.org/officeDocument/2006/relationships/font" Target="fonts/EBGaramond-bold.fntdata"/><Relationship Id="rId11" Type="http://schemas.openxmlformats.org/officeDocument/2006/relationships/slide" Target="slides/slide4.xml"/><Relationship Id="rId55" Type="http://schemas.openxmlformats.org/officeDocument/2006/relationships/font" Target="fonts/RobotoMono-regular.fntdata"/><Relationship Id="rId10" Type="http://schemas.openxmlformats.org/officeDocument/2006/relationships/slide" Target="slides/slide3.xml"/><Relationship Id="rId54" Type="http://schemas.openxmlformats.org/officeDocument/2006/relationships/font" Target="fonts/EBGaramond-boldItalic.fntdata"/><Relationship Id="rId13" Type="http://schemas.openxmlformats.org/officeDocument/2006/relationships/slide" Target="slides/slide6.xml"/><Relationship Id="rId57" Type="http://schemas.openxmlformats.org/officeDocument/2006/relationships/font" Target="fonts/RobotoMono-italic.fntdata"/><Relationship Id="rId12" Type="http://schemas.openxmlformats.org/officeDocument/2006/relationships/slide" Target="slides/slide5.xml"/><Relationship Id="rId56" Type="http://schemas.openxmlformats.org/officeDocument/2006/relationships/font" Target="fonts/RobotoMono-bold.fntdata"/><Relationship Id="rId15" Type="http://schemas.openxmlformats.org/officeDocument/2006/relationships/slide" Target="slides/slide8.xml"/><Relationship Id="rId14" Type="http://schemas.openxmlformats.org/officeDocument/2006/relationships/slide" Target="slides/slide7.xml"/><Relationship Id="rId58" Type="http://schemas.openxmlformats.org/officeDocument/2006/relationships/font" Target="fonts/RobotoMono-boldItalic.fntdata"/><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 name="Shape 40"/>
        <p:cNvGrpSpPr/>
        <p:nvPr/>
      </p:nvGrpSpPr>
      <p:grpSpPr>
        <a:xfrm>
          <a:off x="0" y="0"/>
          <a:ext cx="0" cy="0"/>
          <a:chOff x="0" y="0"/>
          <a:chExt cx="0" cy="0"/>
        </a:xfrm>
      </p:grpSpPr>
      <p:sp>
        <p:nvSpPr>
          <p:cNvPr id="41" name="Google Shape;41;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 name="Google Shape;42;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3249c95285d_0_9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9" name="Google Shape;149;g3249c95285d_0_9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32de9045299_0_5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1" name="Google Shape;161;g32de9045299_0_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32aae2c9f49_0_1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sz="1300">
                <a:latin typeface="Arial"/>
                <a:ea typeface="Arial"/>
                <a:cs typeface="Arial"/>
                <a:sym typeface="Arial"/>
              </a:rPr>
              <a:t>Probably works (?) for small teams where 1) changes are infrequent and well-coordinated and/or 2) parts are relatively independent (less conflicting files).</a:t>
            </a:r>
            <a:endParaRPr sz="1300">
              <a:latin typeface="Arial"/>
              <a:ea typeface="Arial"/>
              <a:cs typeface="Arial"/>
              <a:sym typeface="Arial"/>
            </a:endParaRPr>
          </a:p>
        </p:txBody>
      </p:sp>
      <p:sp>
        <p:nvSpPr>
          <p:cNvPr id="172" name="Google Shape;172;g32aae2c9f49_0_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32de9045299_0_8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A minor demo of conflicts when doing push and pull for an individual project =&gt; The idea extends to collaboration (and makes things even worse).</a:t>
            </a:r>
            <a:endParaRPr/>
          </a:p>
        </p:txBody>
      </p:sp>
      <p:sp>
        <p:nvSpPr>
          <p:cNvPr id="184" name="Google Shape;184;g32de9045299_0_8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324b6b7d019_0_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6" name="Google Shape;196;g324b6b7d019_0_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32aae2c9f49_0_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9" name="Google Shape;209;g32aae2c9f49_0_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32de9045299_0_14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1" name="Google Shape;221;g32de9045299_0_1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32de9045299_0_17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5" name="Google Shape;235;g32de9045299_0_17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32de9045299_0_19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7" name="Google Shape;247;g32de9045299_0_19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32de9045299_0_21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7" name="Google Shape;267;g32de9045299_0_2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 name="Shape 48"/>
        <p:cNvGrpSpPr/>
        <p:nvPr/>
      </p:nvGrpSpPr>
      <p:grpSpPr>
        <a:xfrm>
          <a:off x="0" y="0"/>
          <a:ext cx="0" cy="0"/>
          <a:chOff x="0" y="0"/>
          <a:chExt cx="0" cy="0"/>
        </a:xfrm>
      </p:grpSpPr>
      <p:sp>
        <p:nvSpPr>
          <p:cNvPr id="49" name="Google Shape;49;g32dfffec6a4_1_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 name="Google Shape;50;g32dfffec6a4_1_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32de9045299_0_22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Probably include a case when automatic merge becomes challenging. </a:t>
            </a:r>
            <a:endParaRPr/>
          </a:p>
        </p:txBody>
      </p:sp>
      <p:sp>
        <p:nvSpPr>
          <p:cNvPr id="277" name="Google Shape;277;g32de9045299_0_2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32df0751548_0_1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Probably include a case when automatic merge becomes challenging. </a:t>
            </a:r>
            <a:endParaRPr/>
          </a:p>
        </p:txBody>
      </p:sp>
      <p:sp>
        <p:nvSpPr>
          <p:cNvPr id="297" name="Google Shape;297;g32df0751548_0_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32df0751548_0_3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Probably include a case when automatic merge becomes challenging. </a:t>
            </a:r>
            <a:endParaRPr/>
          </a:p>
        </p:txBody>
      </p:sp>
      <p:sp>
        <p:nvSpPr>
          <p:cNvPr id="312" name="Google Shape;312;g32df0751548_0_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32aae2c9f49_0_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I think I need to explain to them this could be only a high level overview of the power of git branches. Students are </a:t>
            </a:r>
            <a:r>
              <a:rPr lang="en-US"/>
              <a:t>welcome</a:t>
            </a:r>
            <a:r>
              <a:rPr lang="en-US"/>
              <a:t> to consult additional (online) resources to gain a deeper </a:t>
            </a:r>
            <a:r>
              <a:rPr lang="en-US"/>
              <a:t>understanding of the topic. To me, it is better to learn more advanced git and github topics through trials and errors. That said, students are welcome to bring any questions related to branches to the office hour or Ed Discussion forum. </a:t>
            </a:r>
            <a:endParaRPr/>
          </a:p>
        </p:txBody>
      </p:sp>
      <p:sp>
        <p:nvSpPr>
          <p:cNvPr id="329" name="Google Shape;329;g32aae2c9f49_0_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3276ecce250_0_2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0" name="Google Shape;340;g3276ecce250_0_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32dfffec6a4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I think I need to explain to them this could be only a high level overview of the power of git branches. Students are welcome to consult additional (online) resources to gain a deeper understanding of the topic. To me, it is better to learn more advanced git and github topics through trials and errors. That said, students are welcome to bring any questions related to branches to the office hour or Ed Discussion forum. </a:t>
            </a:r>
            <a:endParaRPr/>
          </a:p>
        </p:txBody>
      </p:sp>
      <p:sp>
        <p:nvSpPr>
          <p:cNvPr id="349" name="Google Shape;349;g32dfffec6a4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32dfffec6a4_0_2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I think I need to explain to them this could be only a high level overview of the power of git branches. Students are welcome to consult additional (online) resources to gain a deeper understanding of the topic. To me, it is better to learn more advanced git and github topics through trials and errors. That said, students are welcome to bring any questions related to branches to the office hour or Ed Discussion forum. </a:t>
            </a:r>
            <a:endParaRPr/>
          </a:p>
        </p:txBody>
      </p:sp>
      <p:sp>
        <p:nvSpPr>
          <p:cNvPr id="365" name="Google Shape;365;g32dfffec6a4_0_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3276ecce250_0_6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Spoiler alert: In this lab, we will only cover `git merge`. I will allude to `git rebase` as more advanced topics later. </a:t>
            </a:r>
            <a:endParaRPr/>
          </a:p>
        </p:txBody>
      </p:sp>
      <p:sp>
        <p:nvSpPr>
          <p:cNvPr id="380" name="Google Shape;380;g3276ecce250_0_6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32dfffec6a4_1_41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5" name="Google Shape;395;g32dfffec6a4_1_4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32dfffec6a4_1_40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4" name="Google Shape;404;g32dfffec6a4_1_40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1" name="Google Shape;81;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3276ecce250_0_2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2" name="Google Shape;412;g3276ecce250_0_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g32dfffec6a4_1_4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26" name="Google Shape;426;g32dfffec6a4_1_42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7" name="Google Shape;427;g32dfffec6a4_1_42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g32dfffec6a4_1_4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34" name="Google Shape;434;g32dfffec6a4_1_43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5" name="Google Shape;435;g32dfffec6a4_1_43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g3276ecce250_0_5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2" name="Google Shape;442;g3276ecce250_0_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g32dfffec6a4_1_45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0" name="Google Shape;450;g32dfffec6a4_1_4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g32dfffec6a4_1_46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8" name="Google Shape;458;g32dfffec6a4_1_46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g32dfffec6a4_1_47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We need to solve the merge conflicts by ourselves. </a:t>
            </a:r>
            <a:endParaRPr/>
          </a:p>
        </p:txBody>
      </p:sp>
      <p:sp>
        <p:nvSpPr>
          <p:cNvPr id="466" name="Google Shape;466;g32dfffec6a4_1_47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g32dfffec6a4_1_48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4" name="Google Shape;474;g32dfffec6a4_1_48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g32de9045299_0_11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9" name="Google Shape;479;g32de9045299_0_1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7" name="Google Shape;487;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3249c95285d_0_2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1" name="Google Shape;91;g3249c95285d_0_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3249c95285d_0_4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9" name="Google Shape;99;g3249c95285d_0_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8" name="Google Shape;108;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3249c95285d_0_5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3" name="Google Shape;113;g3249c95285d_0_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32de9045299_0_1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1" name="Google Shape;131;g32de9045299_0_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3249c95285d_0_7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Probably demonstrate all </a:t>
            </a:r>
            <a:r>
              <a:rPr lang="en-US"/>
              <a:t>the</a:t>
            </a:r>
            <a:r>
              <a:rPr lang="en-US"/>
              <a:t> three approaches using my demo github repo (resetting to the fresh start using “reset” after each approach).</a:t>
            </a:r>
            <a:endParaRPr/>
          </a:p>
        </p:txBody>
      </p:sp>
      <p:sp>
        <p:nvSpPr>
          <p:cNvPr id="140" name="Google Shape;140;g3249c95285d_0_7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 Id="rId3" Type="http://schemas.openxmlformats.org/officeDocument/2006/relationships/image" Target="../media/image2.png"/><Relationship Id="rId4" Type="http://schemas.openxmlformats.org/officeDocument/2006/relationships/image" Target="../media/image1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10" name="Shape 10"/>
        <p:cNvGrpSpPr/>
        <p:nvPr/>
      </p:nvGrpSpPr>
      <p:grpSpPr>
        <a:xfrm>
          <a:off x="0" y="0"/>
          <a:ext cx="0" cy="0"/>
          <a:chOff x="0" y="0"/>
          <a:chExt cx="0" cy="0"/>
        </a:xfrm>
      </p:grpSpPr>
      <p:pic>
        <p:nvPicPr>
          <p:cNvPr id="11" name="Google Shape;11;p2"/>
          <p:cNvPicPr preferRelativeResize="0"/>
          <p:nvPr/>
        </p:nvPicPr>
        <p:blipFill rotWithShape="1">
          <a:blip r:embed="rId2">
            <a:alphaModFix/>
          </a:blip>
          <a:srcRect b="0" l="5" r="23431" t="0"/>
          <a:stretch/>
        </p:blipFill>
        <p:spPr>
          <a:xfrm>
            <a:off x="4770372" y="0"/>
            <a:ext cx="7406640" cy="6018969"/>
          </a:xfrm>
          <a:prstGeom prst="rect">
            <a:avLst/>
          </a:prstGeom>
          <a:noFill/>
          <a:ln>
            <a:noFill/>
          </a:ln>
        </p:spPr>
      </p:pic>
      <p:pic>
        <p:nvPicPr>
          <p:cNvPr id="12" name="Google Shape;12;p2"/>
          <p:cNvPicPr preferRelativeResize="0"/>
          <p:nvPr/>
        </p:nvPicPr>
        <p:blipFill rotWithShape="1">
          <a:blip r:embed="rId3">
            <a:alphaModFix/>
          </a:blip>
          <a:srcRect b="13288" l="13931" r="-674" t="29788"/>
          <a:stretch/>
        </p:blipFill>
        <p:spPr>
          <a:xfrm>
            <a:off x="0" y="0"/>
            <a:ext cx="8229600" cy="6858000"/>
          </a:xfrm>
          <a:prstGeom prst="rect">
            <a:avLst/>
          </a:prstGeom>
          <a:noFill/>
          <a:ln>
            <a:noFill/>
          </a:ln>
        </p:spPr>
      </p:pic>
      <p:sp>
        <p:nvSpPr>
          <p:cNvPr id="13" name="Google Shape;13;p2"/>
          <p:cNvSpPr/>
          <p:nvPr/>
        </p:nvSpPr>
        <p:spPr>
          <a:xfrm flipH="1" rot="10800000">
            <a:off x="-1" y="6031852"/>
            <a:ext cx="12192001" cy="826131"/>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4" name="Google Shape;14;p2"/>
          <p:cNvSpPr txBox="1"/>
          <p:nvPr>
            <p:ph idx="12" type="sldNum"/>
          </p:nvPr>
        </p:nvSpPr>
        <p:spPr>
          <a:xfrm>
            <a:off x="8610600" y="6380811"/>
            <a:ext cx="2846832"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000" u="none" cap="none" strike="noStrike">
                <a:solidFill>
                  <a:schemeClr val="lt1"/>
                </a:solidFill>
                <a:latin typeface="Arial"/>
                <a:ea typeface="Arial"/>
                <a:cs typeface="Arial"/>
                <a:sym typeface="Arial"/>
              </a:defRPr>
            </a:lvl1pPr>
            <a:lvl2pPr indent="0" lvl="1" marL="0" marR="0" rtl="0" algn="r">
              <a:spcBef>
                <a:spcPts val="0"/>
              </a:spcBef>
              <a:buNone/>
              <a:defRPr b="0" i="0" sz="1000" u="none" cap="none" strike="noStrike">
                <a:solidFill>
                  <a:schemeClr val="lt1"/>
                </a:solidFill>
                <a:latin typeface="Arial"/>
                <a:ea typeface="Arial"/>
                <a:cs typeface="Arial"/>
                <a:sym typeface="Arial"/>
              </a:defRPr>
            </a:lvl2pPr>
            <a:lvl3pPr indent="0" lvl="2" marL="0" marR="0" rtl="0" algn="r">
              <a:spcBef>
                <a:spcPts val="0"/>
              </a:spcBef>
              <a:buNone/>
              <a:defRPr b="0" i="0" sz="1000" u="none" cap="none" strike="noStrike">
                <a:solidFill>
                  <a:schemeClr val="lt1"/>
                </a:solidFill>
                <a:latin typeface="Arial"/>
                <a:ea typeface="Arial"/>
                <a:cs typeface="Arial"/>
                <a:sym typeface="Arial"/>
              </a:defRPr>
            </a:lvl3pPr>
            <a:lvl4pPr indent="0" lvl="3" marL="0" marR="0" rtl="0" algn="r">
              <a:spcBef>
                <a:spcPts val="0"/>
              </a:spcBef>
              <a:buNone/>
              <a:defRPr b="0" i="0" sz="1000" u="none" cap="none" strike="noStrike">
                <a:solidFill>
                  <a:schemeClr val="lt1"/>
                </a:solidFill>
                <a:latin typeface="Arial"/>
                <a:ea typeface="Arial"/>
                <a:cs typeface="Arial"/>
                <a:sym typeface="Arial"/>
              </a:defRPr>
            </a:lvl4pPr>
            <a:lvl5pPr indent="0" lvl="4" marL="0" marR="0" rtl="0" algn="r">
              <a:spcBef>
                <a:spcPts val="0"/>
              </a:spcBef>
              <a:buNone/>
              <a:defRPr b="0" i="0" sz="1000" u="none" cap="none" strike="noStrike">
                <a:solidFill>
                  <a:schemeClr val="lt1"/>
                </a:solidFill>
                <a:latin typeface="Arial"/>
                <a:ea typeface="Arial"/>
                <a:cs typeface="Arial"/>
                <a:sym typeface="Arial"/>
              </a:defRPr>
            </a:lvl5pPr>
            <a:lvl6pPr indent="0" lvl="5" marL="0" marR="0" rtl="0" algn="r">
              <a:spcBef>
                <a:spcPts val="0"/>
              </a:spcBef>
              <a:buNone/>
              <a:defRPr b="0" i="0" sz="1000" u="none" cap="none" strike="noStrike">
                <a:solidFill>
                  <a:schemeClr val="lt1"/>
                </a:solidFill>
                <a:latin typeface="Arial"/>
                <a:ea typeface="Arial"/>
                <a:cs typeface="Arial"/>
                <a:sym typeface="Arial"/>
              </a:defRPr>
            </a:lvl6pPr>
            <a:lvl7pPr indent="0" lvl="6" marL="0" marR="0" rtl="0" algn="r">
              <a:spcBef>
                <a:spcPts val="0"/>
              </a:spcBef>
              <a:buNone/>
              <a:defRPr b="0" i="0" sz="1000" u="none" cap="none" strike="noStrike">
                <a:solidFill>
                  <a:schemeClr val="lt1"/>
                </a:solidFill>
                <a:latin typeface="Arial"/>
                <a:ea typeface="Arial"/>
                <a:cs typeface="Arial"/>
                <a:sym typeface="Arial"/>
              </a:defRPr>
            </a:lvl7pPr>
            <a:lvl8pPr indent="0" lvl="7" marL="0" marR="0" rtl="0" algn="r">
              <a:spcBef>
                <a:spcPts val="0"/>
              </a:spcBef>
              <a:buNone/>
              <a:defRPr b="0" i="0" sz="1000" u="none" cap="none" strike="noStrike">
                <a:solidFill>
                  <a:schemeClr val="lt1"/>
                </a:solidFill>
                <a:latin typeface="Arial"/>
                <a:ea typeface="Arial"/>
                <a:cs typeface="Arial"/>
                <a:sym typeface="Arial"/>
              </a:defRPr>
            </a:lvl8pPr>
            <a:lvl9pPr indent="0" lvl="8" marL="0" marR="0" rtl="0" algn="r">
              <a:spcBef>
                <a:spcPts val="0"/>
              </a:spcBef>
              <a:buNone/>
              <a:defRPr b="0" i="0" sz="10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 name="Google Shape;15;p2"/>
          <p:cNvPicPr preferRelativeResize="0"/>
          <p:nvPr/>
        </p:nvPicPr>
        <p:blipFill rotWithShape="1">
          <a:blip r:embed="rId4">
            <a:alphaModFix/>
          </a:blip>
          <a:srcRect b="0" l="0" r="0" t="0"/>
          <a:stretch/>
        </p:blipFill>
        <p:spPr>
          <a:xfrm>
            <a:off x="949452" y="6236499"/>
            <a:ext cx="2095137" cy="420688"/>
          </a:xfrm>
          <a:prstGeom prst="rect">
            <a:avLst/>
          </a:prstGeom>
          <a:noFill/>
          <a:ln>
            <a:noFill/>
          </a:ln>
        </p:spPr>
      </p:pic>
      <p:cxnSp>
        <p:nvCxnSpPr>
          <p:cNvPr id="16" name="Google Shape;16;p2"/>
          <p:cNvCxnSpPr/>
          <p:nvPr/>
        </p:nvCxnSpPr>
        <p:spPr>
          <a:xfrm>
            <a:off x="949452" y="4095948"/>
            <a:ext cx="6403848" cy="0"/>
          </a:xfrm>
          <a:prstGeom prst="straightConnector1">
            <a:avLst/>
          </a:prstGeom>
          <a:noFill/>
          <a:ln cap="flat" cmpd="sng" w="38100">
            <a:solidFill>
              <a:srgbClr val="C2C3C2"/>
            </a:solidFill>
            <a:prstDash val="solid"/>
            <a:miter lim="800000"/>
            <a:headEnd len="sm" w="sm" type="none"/>
            <a:tailEnd len="sm" w="sm" type="none"/>
          </a:ln>
        </p:spPr>
      </p:cxnSp>
    </p:spTree>
  </p:cSld>
  <p:clrMapOvr>
    <a:masterClrMapping/>
  </p:clrMapOvr>
  <p:extLst>
    <p:ext uri="{DCECCB84-F9BA-43D5-87BE-67443E8EF086}">
      <p15:sldGuideLst>
        <p15:guide id="1" pos="600">
          <p15:clr>
            <a:srgbClr val="FBAE40"/>
          </p15:clr>
        </p15:guide>
        <p15:guide id="2" pos="4632">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3" name="Shape 23"/>
        <p:cNvGrpSpPr/>
        <p:nvPr/>
      </p:nvGrpSpPr>
      <p:grpSpPr>
        <a:xfrm>
          <a:off x="0" y="0"/>
          <a:ext cx="0" cy="0"/>
          <a:chOff x="0" y="0"/>
          <a:chExt cx="0" cy="0"/>
        </a:xfrm>
      </p:grpSpPr>
      <p:sp>
        <p:nvSpPr>
          <p:cNvPr id="24" name="Google Shape;24;p4"/>
          <p:cNvSpPr txBox="1"/>
          <p:nvPr>
            <p:ph type="title"/>
          </p:nvPr>
        </p:nvSpPr>
        <p:spPr>
          <a:xfrm>
            <a:off x="838199" y="0"/>
            <a:ext cx="10515600" cy="1325563"/>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accent1"/>
              </a:buClr>
              <a:buSzPts val="3600"/>
              <a:buFont typeface="Arial"/>
              <a:buNone/>
              <a:defRPr b="1" i="0">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 name="Google Shape;25;p4"/>
          <p:cNvSpPr txBox="1"/>
          <p:nvPr>
            <p:ph idx="1" type="body"/>
          </p:nvPr>
        </p:nvSpPr>
        <p:spPr>
          <a:xfrm>
            <a:off x="838200" y="1543657"/>
            <a:ext cx="10515600" cy="4157428"/>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1000"/>
              </a:spcBef>
              <a:spcAft>
                <a:spcPts val="0"/>
              </a:spcAft>
              <a:buSzPts val="2800"/>
              <a:buChar char="•"/>
              <a:defRPr b="0" i="0">
                <a:latin typeface="Arial"/>
                <a:ea typeface="Arial"/>
                <a:cs typeface="Arial"/>
                <a:sym typeface="Arial"/>
              </a:defRPr>
            </a:lvl1pPr>
            <a:lvl2pPr indent="-381000" lvl="1" marL="914400" algn="l">
              <a:lnSpc>
                <a:spcPct val="100000"/>
              </a:lnSpc>
              <a:spcBef>
                <a:spcPts val="500"/>
              </a:spcBef>
              <a:spcAft>
                <a:spcPts val="0"/>
              </a:spcAft>
              <a:buSzPts val="2400"/>
              <a:buChar char="•"/>
              <a:defRPr b="0" i="0">
                <a:latin typeface="Arial"/>
                <a:ea typeface="Arial"/>
                <a:cs typeface="Arial"/>
                <a:sym typeface="Arial"/>
              </a:defRPr>
            </a:lvl2pPr>
            <a:lvl3pPr indent="-355600" lvl="2" marL="1371600" algn="l">
              <a:lnSpc>
                <a:spcPct val="100000"/>
              </a:lnSpc>
              <a:spcBef>
                <a:spcPts val="500"/>
              </a:spcBef>
              <a:spcAft>
                <a:spcPts val="0"/>
              </a:spcAft>
              <a:buSzPts val="2000"/>
              <a:buChar char="•"/>
              <a:defRPr b="0" i="0">
                <a:latin typeface="Arial"/>
                <a:ea typeface="Arial"/>
                <a:cs typeface="Arial"/>
                <a:sym typeface="Arial"/>
              </a:defRPr>
            </a:lvl3pPr>
            <a:lvl4pPr indent="-342900" lvl="3" marL="1828800" algn="l">
              <a:lnSpc>
                <a:spcPct val="100000"/>
              </a:lnSpc>
              <a:spcBef>
                <a:spcPts val="500"/>
              </a:spcBef>
              <a:spcAft>
                <a:spcPts val="0"/>
              </a:spcAft>
              <a:buSzPts val="1800"/>
              <a:buChar char="•"/>
              <a:defRPr b="0" i="0">
                <a:latin typeface="Arial"/>
                <a:ea typeface="Arial"/>
                <a:cs typeface="Arial"/>
                <a:sym typeface="Arial"/>
              </a:defRPr>
            </a:lvl4pPr>
            <a:lvl5pPr indent="-342900" lvl="4" marL="2286000" algn="l">
              <a:lnSpc>
                <a:spcPct val="100000"/>
              </a:lnSpc>
              <a:spcBef>
                <a:spcPts val="500"/>
              </a:spcBef>
              <a:spcAft>
                <a:spcPts val="0"/>
              </a:spcAft>
              <a:buSzPts val="1800"/>
              <a:buChar char="•"/>
              <a:defRPr b="0" i="0">
                <a:latin typeface="Arial"/>
                <a:ea typeface="Arial"/>
                <a:cs typeface="Arial"/>
                <a:sym typeface="Aria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 name="Google Shape;26;p4"/>
          <p:cNvSpPr txBox="1"/>
          <p:nvPr>
            <p:ph idx="12" type="sldNum"/>
          </p:nvPr>
        </p:nvSpPr>
        <p:spPr>
          <a:xfrm>
            <a:off x="8610600" y="6380811"/>
            <a:ext cx="2846832"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1000" u="none" cap="none" strike="noStrike">
                <a:solidFill>
                  <a:schemeClr val="lt1"/>
                </a:solidFill>
                <a:latin typeface="Arial"/>
                <a:ea typeface="Arial"/>
                <a:cs typeface="Arial"/>
                <a:sym typeface="Arial"/>
              </a:defRPr>
            </a:lvl1pPr>
            <a:lvl2pPr indent="0" lvl="1" marL="0" algn="r">
              <a:spcBef>
                <a:spcPts val="0"/>
              </a:spcBef>
              <a:buNone/>
              <a:defRPr b="0" i="0" sz="1000" u="none" cap="none" strike="noStrike">
                <a:solidFill>
                  <a:schemeClr val="lt1"/>
                </a:solidFill>
                <a:latin typeface="Arial"/>
                <a:ea typeface="Arial"/>
                <a:cs typeface="Arial"/>
                <a:sym typeface="Arial"/>
              </a:defRPr>
            </a:lvl2pPr>
            <a:lvl3pPr indent="0" lvl="2" marL="0" algn="r">
              <a:spcBef>
                <a:spcPts val="0"/>
              </a:spcBef>
              <a:buNone/>
              <a:defRPr b="0" i="0" sz="1000" u="none" cap="none" strike="noStrike">
                <a:solidFill>
                  <a:schemeClr val="lt1"/>
                </a:solidFill>
                <a:latin typeface="Arial"/>
                <a:ea typeface="Arial"/>
                <a:cs typeface="Arial"/>
                <a:sym typeface="Arial"/>
              </a:defRPr>
            </a:lvl3pPr>
            <a:lvl4pPr indent="0" lvl="3" marL="0" algn="r">
              <a:spcBef>
                <a:spcPts val="0"/>
              </a:spcBef>
              <a:buNone/>
              <a:defRPr b="0" i="0" sz="1000" u="none" cap="none" strike="noStrike">
                <a:solidFill>
                  <a:schemeClr val="lt1"/>
                </a:solidFill>
                <a:latin typeface="Arial"/>
                <a:ea typeface="Arial"/>
                <a:cs typeface="Arial"/>
                <a:sym typeface="Arial"/>
              </a:defRPr>
            </a:lvl4pPr>
            <a:lvl5pPr indent="0" lvl="4" marL="0" algn="r">
              <a:spcBef>
                <a:spcPts val="0"/>
              </a:spcBef>
              <a:buNone/>
              <a:defRPr b="0" i="0" sz="1000" u="none" cap="none" strike="noStrike">
                <a:solidFill>
                  <a:schemeClr val="lt1"/>
                </a:solidFill>
                <a:latin typeface="Arial"/>
                <a:ea typeface="Arial"/>
                <a:cs typeface="Arial"/>
                <a:sym typeface="Arial"/>
              </a:defRPr>
            </a:lvl5pPr>
            <a:lvl6pPr indent="0" lvl="5" marL="0" algn="r">
              <a:spcBef>
                <a:spcPts val="0"/>
              </a:spcBef>
              <a:buNone/>
              <a:defRPr b="0" i="0" sz="1000" u="none" cap="none" strike="noStrike">
                <a:solidFill>
                  <a:schemeClr val="lt1"/>
                </a:solidFill>
                <a:latin typeface="Arial"/>
                <a:ea typeface="Arial"/>
                <a:cs typeface="Arial"/>
                <a:sym typeface="Arial"/>
              </a:defRPr>
            </a:lvl6pPr>
            <a:lvl7pPr indent="0" lvl="6" marL="0" algn="r">
              <a:spcBef>
                <a:spcPts val="0"/>
              </a:spcBef>
              <a:buNone/>
              <a:defRPr b="0" i="0" sz="1000" u="none" cap="none" strike="noStrike">
                <a:solidFill>
                  <a:schemeClr val="lt1"/>
                </a:solidFill>
                <a:latin typeface="Arial"/>
                <a:ea typeface="Arial"/>
                <a:cs typeface="Arial"/>
                <a:sym typeface="Arial"/>
              </a:defRPr>
            </a:lvl7pPr>
            <a:lvl8pPr indent="0" lvl="7" marL="0" algn="r">
              <a:spcBef>
                <a:spcPts val="0"/>
              </a:spcBef>
              <a:buNone/>
              <a:defRPr b="0" i="0" sz="1000" u="none" cap="none" strike="noStrike">
                <a:solidFill>
                  <a:schemeClr val="lt1"/>
                </a:solidFill>
                <a:latin typeface="Arial"/>
                <a:ea typeface="Arial"/>
                <a:cs typeface="Arial"/>
                <a:sym typeface="Arial"/>
              </a:defRPr>
            </a:lvl8pPr>
            <a:lvl9pPr indent="0" lvl="8" marL="0" algn="r">
              <a:spcBef>
                <a:spcPts val="0"/>
              </a:spcBef>
              <a:buNone/>
              <a:defRPr b="0" i="0" sz="10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27" name="Google Shape;27;p4"/>
          <p:cNvCxnSpPr/>
          <p:nvPr/>
        </p:nvCxnSpPr>
        <p:spPr>
          <a:xfrm>
            <a:off x="914400" y="1344113"/>
            <a:ext cx="11277600" cy="0"/>
          </a:xfrm>
          <a:prstGeom prst="straightConnector1">
            <a:avLst/>
          </a:prstGeom>
          <a:noFill/>
          <a:ln cap="flat" cmpd="sng" w="38100">
            <a:solidFill>
              <a:srgbClr val="C2C3C2"/>
            </a:solidFill>
            <a:prstDash val="solid"/>
            <a:miter lim="800000"/>
            <a:headEnd len="sm" w="sm" type="none"/>
            <a:tailEnd len="sm" w="sm" type="none"/>
          </a:ln>
        </p:spPr>
      </p:cxnSp>
    </p:spTree>
  </p:cSld>
  <p:clrMapOvr>
    <a:masterClrMapping/>
  </p:clrMapOvr>
  <p:extLst>
    <p:ext uri="{DCECCB84-F9BA-43D5-87BE-67443E8EF086}">
      <p15:sldGuideLst>
        <p15:guide id="1" pos="576">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spTree>
      <p:nvGrpSpPr>
        <p:cNvPr id="28" name="Shape 28"/>
        <p:cNvGrpSpPr/>
        <p:nvPr/>
      </p:nvGrpSpPr>
      <p:grpSpPr>
        <a:xfrm>
          <a:off x="0" y="0"/>
          <a:ext cx="0" cy="0"/>
          <a:chOff x="0" y="0"/>
          <a:chExt cx="0" cy="0"/>
        </a:xfrm>
      </p:grpSpPr>
      <p:sp>
        <p:nvSpPr>
          <p:cNvPr id="29" name="Google Shape;29;p5"/>
          <p:cNvSpPr/>
          <p:nvPr>
            <p:ph idx="2" type="pic"/>
          </p:nvPr>
        </p:nvSpPr>
        <p:spPr>
          <a:xfrm>
            <a:off x="8178784" y="0"/>
            <a:ext cx="4013215" cy="6007381"/>
          </a:xfrm>
          <a:prstGeom prst="rect">
            <a:avLst/>
          </a:prstGeom>
          <a:noFill/>
          <a:ln>
            <a:noFill/>
          </a:ln>
        </p:spPr>
      </p:sp>
      <p:sp>
        <p:nvSpPr>
          <p:cNvPr id="30" name="Google Shape;30;p5"/>
          <p:cNvSpPr txBox="1"/>
          <p:nvPr>
            <p:ph type="title"/>
          </p:nvPr>
        </p:nvSpPr>
        <p:spPr>
          <a:xfrm>
            <a:off x="838199" y="0"/>
            <a:ext cx="6492368" cy="1325563"/>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accent1"/>
              </a:buClr>
              <a:buSzPts val="3600"/>
              <a:buFont typeface="Arial"/>
              <a:buNone/>
              <a:defRPr b="1" i="0">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1" name="Google Shape;31;p5"/>
          <p:cNvSpPr txBox="1"/>
          <p:nvPr>
            <p:ph idx="1" type="body"/>
          </p:nvPr>
        </p:nvSpPr>
        <p:spPr>
          <a:xfrm>
            <a:off x="838200" y="1543657"/>
            <a:ext cx="6492368" cy="4157428"/>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1000"/>
              </a:spcBef>
              <a:spcAft>
                <a:spcPts val="0"/>
              </a:spcAft>
              <a:buSzPts val="2800"/>
              <a:buChar char="•"/>
              <a:defRPr b="0" i="0">
                <a:latin typeface="Arial"/>
                <a:ea typeface="Arial"/>
                <a:cs typeface="Arial"/>
                <a:sym typeface="Arial"/>
              </a:defRPr>
            </a:lvl1pPr>
            <a:lvl2pPr indent="-381000" lvl="1" marL="914400" algn="l">
              <a:lnSpc>
                <a:spcPct val="100000"/>
              </a:lnSpc>
              <a:spcBef>
                <a:spcPts val="500"/>
              </a:spcBef>
              <a:spcAft>
                <a:spcPts val="0"/>
              </a:spcAft>
              <a:buSzPts val="2400"/>
              <a:buChar char="•"/>
              <a:defRPr b="0" i="0">
                <a:latin typeface="Arial"/>
                <a:ea typeface="Arial"/>
                <a:cs typeface="Arial"/>
                <a:sym typeface="Arial"/>
              </a:defRPr>
            </a:lvl2pPr>
            <a:lvl3pPr indent="-355600" lvl="2" marL="1371600" algn="l">
              <a:lnSpc>
                <a:spcPct val="100000"/>
              </a:lnSpc>
              <a:spcBef>
                <a:spcPts val="500"/>
              </a:spcBef>
              <a:spcAft>
                <a:spcPts val="0"/>
              </a:spcAft>
              <a:buSzPts val="2000"/>
              <a:buChar char="•"/>
              <a:defRPr b="0" i="0">
                <a:latin typeface="Arial"/>
                <a:ea typeface="Arial"/>
                <a:cs typeface="Arial"/>
                <a:sym typeface="Arial"/>
              </a:defRPr>
            </a:lvl3pPr>
            <a:lvl4pPr indent="-342900" lvl="3" marL="1828800" algn="l">
              <a:lnSpc>
                <a:spcPct val="100000"/>
              </a:lnSpc>
              <a:spcBef>
                <a:spcPts val="500"/>
              </a:spcBef>
              <a:spcAft>
                <a:spcPts val="0"/>
              </a:spcAft>
              <a:buSzPts val="1800"/>
              <a:buChar char="•"/>
              <a:defRPr b="0" i="0">
                <a:latin typeface="Arial"/>
                <a:ea typeface="Arial"/>
                <a:cs typeface="Arial"/>
                <a:sym typeface="Arial"/>
              </a:defRPr>
            </a:lvl4pPr>
            <a:lvl5pPr indent="-342900" lvl="4" marL="2286000" algn="l">
              <a:lnSpc>
                <a:spcPct val="100000"/>
              </a:lnSpc>
              <a:spcBef>
                <a:spcPts val="500"/>
              </a:spcBef>
              <a:spcAft>
                <a:spcPts val="0"/>
              </a:spcAft>
              <a:buSzPts val="1800"/>
              <a:buChar char="•"/>
              <a:defRPr b="0" i="0">
                <a:latin typeface="Arial"/>
                <a:ea typeface="Arial"/>
                <a:cs typeface="Arial"/>
                <a:sym typeface="Aria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 name="Google Shape;32;p5"/>
          <p:cNvSpPr txBox="1"/>
          <p:nvPr>
            <p:ph idx="12" type="sldNum"/>
          </p:nvPr>
        </p:nvSpPr>
        <p:spPr>
          <a:xfrm>
            <a:off x="8610600" y="6380811"/>
            <a:ext cx="2846832"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1000" u="none" cap="none" strike="noStrike">
                <a:solidFill>
                  <a:schemeClr val="lt1"/>
                </a:solidFill>
                <a:latin typeface="Arial"/>
                <a:ea typeface="Arial"/>
                <a:cs typeface="Arial"/>
                <a:sym typeface="Arial"/>
              </a:defRPr>
            </a:lvl1pPr>
            <a:lvl2pPr indent="0" lvl="1" marL="0" algn="r">
              <a:spcBef>
                <a:spcPts val="0"/>
              </a:spcBef>
              <a:buNone/>
              <a:defRPr b="0" i="0" sz="1000" u="none" cap="none" strike="noStrike">
                <a:solidFill>
                  <a:schemeClr val="lt1"/>
                </a:solidFill>
                <a:latin typeface="Arial"/>
                <a:ea typeface="Arial"/>
                <a:cs typeface="Arial"/>
                <a:sym typeface="Arial"/>
              </a:defRPr>
            </a:lvl2pPr>
            <a:lvl3pPr indent="0" lvl="2" marL="0" algn="r">
              <a:spcBef>
                <a:spcPts val="0"/>
              </a:spcBef>
              <a:buNone/>
              <a:defRPr b="0" i="0" sz="1000" u="none" cap="none" strike="noStrike">
                <a:solidFill>
                  <a:schemeClr val="lt1"/>
                </a:solidFill>
                <a:latin typeface="Arial"/>
                <a:ea typeface="Arial"/>
                <a:cs typeface="Arial"/>
                <a:sym typeface="Arial"/>
              </a:defRPr>
            </a:lvl3pPr>
            <a:lvl4pPr indent="0" lvl="3" marL="0" algn="r">
              <a:spcBef>
                <a:spcPts val="0"/>
              </a:spcBef>
              <a:buNone/>
              <a:defRPr b="0" i="0" sz="1000" u="none" cap="none" strike="noStrike">
                <a:solidFill>
                  <a:schemeClr val="lt1"/>
                </a:solidFill>
                <a:latin typeface="Arial"/>
                <a:ea typeface="Arial"/>
                <a:cs typeface="Arial"/>
                <a:sym typeface="Arial"/>
              </a:defRPr>
            </a:lvl4pPr>
            <a:lvl5pPr indent="0" lvl="4" marL="0" algn="r">
              <a:spcBef>
                <a:spcPts val="0"/>
              </a:spcBef>
              <a:buNone/>
              <a:defRPr b="0" i="0" sz="1000" u="none" cap="none" strike="noStrike">
                <a:solidFill>
                  <a:schemeClr val="lt1"/>
                </a:solidFill>
                <a:latin typeface="Arial"/>
                <a:ea typeface="Arial"/>
                <a:cs typeface="Arial"/>
                <a:sym typeface="Arial"/>
              </a:defRPr>
            </a:lvl5pPr>
            <a:lvl6pPr indent="0" lvl="5" marL="0" algn="r">
              <a:spcBef>
                <a:spcPts val="0"/>
              </a:spcBef>
              <a:buNone/>
              <a:defRPr b="0" i="0" sz="1000" u="none" cap="none" strike="noStrike">
                <a:solidFill>
                  <a:schemeClr val="lt1"/>
                </a:solidFill>
                <a:latin typeface="Arial"/>
                <a:ea typeface="Arial"/>
                <a:cs typeface="Arial"/>
                <a:sym typeface="Arial"/>
              </a:defRPr>
            </a:lvl6pPr>
            <a:lvl7pPr indent="0" lvl="6" marL="0" algn="r">
              <a:spcBef>
                <a:spcPts val="0"/>
              </a:spcBef>
              <a:buNone/>
              <a:defRPr b="0" i="0" sz="1000" u="none" cap="none" strike="noStrike">
                <a:solidFill>
                  <a:schemeClr val="lt1"/>
                </a:solidFill>
                <a:latin typeface="Arial"/>
                <a:ea typeface="Arial"/>
                <a:cs typeface="Arial"/>
                <a:sym typeface="Arial"/>
              </a:defRPr>
            </a:lvl7pPr>
            <a:lvl8pPr indent="0" lvl="7" marL="0" algn="r">
              <a:spcBef>
                <a:spcPts val="0"/>
              </a:spcBef>
              <a:buNone/>
              <a:defRPr b="0" i="0" sz="1000" u="none" cap="none" strike="noStrike">
                <a:solidFill>
                  <a:schemeClr val="lt1"/>
                </a:solidFill>
                <a:latin typeface="Arial"/>
                <a:ea typeface="Arial"/>
                <a:cs typeface="Arial"/>
                <a:sym typeface="Arial"/>
              </a:defRPr>
            </a:lvl8pPr>
            <a:lvl9pPr indent="0" lvl="8" marL="0" algn="r">
              <a:spcBef>
                <a:spcPts val="0"/>
              </a:spcBef>
              <a:buNone/>
              <a:defRPr b="0" i="0" sz="10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33" name="Google Shape;33;p5"/>
          <p:cNvCxnSpPr/>
          <p:nvPr/>
        </p:nvCxnSpPr>
        <p:spPr>
          <a:xfrm>
            <a:off x="914400" y="1344113"/>
            <a:ext cx="7239000" cy="0"/>
          </a:xfrm>
          <a:prstGeom prst="straightConnector1">
            <a:avLst/>
          </a:prstGeom>
          <a:noFill/>
          <a:ln cap="flat" cmpd="sng" w="38100">
            <a:solidFill>
              <a:srgbClr val="C2C3C2"/>
            </a:solidFill>
            <a:prstDash val="solid"/>
            <a:miter lim="800000"/>
            <a:headEnd len="sm" w="sm" type="none"/>
            <a:tailEnd len="sm" w="sm" type="none"/>
          </a:ln>
        </p:spPr>
      </p:cxnSp>
    </p:spTree>
  </p:cSld>
  <p:clrMapOvr>
    <a:masterClrMapping/>
  </p:clrMapOvr>
  <p:extLst>
    <p:ext uri="{DCECCB84-F9BA-43D5-87BE-67443E8EF086}">
      <p15:sldGuideLst>
        <p15:guide id="1" pos="5136">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34" name="Shape 34"/>
        <p:cNvGrpSpPr/>
        <p:nvPr/>
      </p:nvGrpSpPr>
      <p:grpSpPr>
        <a:xfrm>
          <a:off x="0" y="0"/>
          <a:ext cx="0" cy="0"/>
          <a:chOff x="0" y="0"/>
          <a:chExt cx="0" cy="0"/>
        </a:xfrm>
      </p:grpSpPr>
      <p:sp>
        <p:nvSpPr>
          <p:cNvPr id="35" name="Google Shape;35;p6"/>
          <p:cNvSpPr txBox="1"/>
          <p:nvPr>
            <p:ph idx="12" type="sldNum"/>
          </p:nvPr>
        </p:nvSpPr>
        <p:spPr>
          <a:xfrm>
            <a:off x="8610600" y="6380811"/>
            <a:ext cx="2846832"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1000" u="none" cap="none" strike="noStrike">
                <a:solidFill>
                  <a:schemeClr val="lt1"/>
                </a:solidFill>
                <a:latin typeface="Arial"/>
                <a:ea typeface="Arial"/>
                <a:cs typeface="Arial"/>
                <a:sym typeface="Arial"/>
              </a:defRPr>
            </a:lvl1pPr>
            <a:lvl2pPr indent="0" lvl="1" marL="0" algn="r">
              <a:spcBef>
                <a:spcPts val="0"/>
              </a:spcBef>
              <a:buNone/>
              <a:defRPr b="0" i="0" sz="1000" u="none" cap="none" strike="noStrike">
                <a:solidFill>
                  <a:schemeClr val="lt1"/>
                </a:solidFill>
                <a:latin typeface="Arial"/>
                <a:ea typeface="Arial"/>
                <a:cs typeface="Arial"/>
                <a:sym typeface="Arial"/>
              </a:defRPr>
            </a:lvl2pPr>
            <a:lvl3pPr indent="0" lvl="2" marL="0" algn="r">
              <a:spcBef>
                <a:spcPts val="0"/>
              </a:spcBef>
              <a:buNone/>
              <a:defRPr b="0" i="0" sz="1000" u="none" cap="none" strike="noStrike">
                <a:solidFill>
                  <a:schemeClr val="lt1"/>
                </a:solidFill>
                <a:latin typeface="Arial"/>
                <a:ea typeface="Arial"/>
                <a:cs typeface="Arial"/>
                <a:sym typeface="Arial"/>
              </a:defRPr>
            </a:lvl3pPr>
            <a:lvl4pPr indent="0" lvl="3" marL="0" algn="r">
              <a:spcBef>
                <a:spcPts val="0"/>
              </a:spcBef>
              <a:buNone/>
              <a:defRPr b="0" i="0" sz="1000" u="none" cap="none" strike="noStrike">
                <a:solidFill>
                  <a:schemeClr val="lt1"/>
                </a:solidFill>
                <a:latin typeface="Arial"/>
                <a:ea typeface="Arial"/>
                <a:cs typeface="Arial"/>
                <a:sym typeface="Arial"/>
              </a:defRPr>
            </a:lvl4pPr>
            <a:lvl5pPr indent="0" lvl="4" marL="0" algn="r">
              <a:spcBef>
                <a:spcPts val="0"/>
              </a:spcBef>
              <a:buNone/>
              <a:defRPr b="0" i="0" sz="1000" u="none" cap="none" strike="noStrike">
                <a:solidFill>
                  <a:schemeClr val="lt1"/>
                </a:solidFill>
                <a:latin typeface="Arial"/>
                <a:ea typeface="Arial"/>
                <a:cs typeface="Arial"/>
                <a:sym typeface="Arial"/>
              </a:defRPr>
            </a:lvl5pPr>
            <a:lvl6pPr indent="0" lvl="5" marL="0" algn="r">
              <a:spcBef>
                <a:spcPts val="0"/>
              </a:spcBef>
              <a:buNone/>
              <a:defRPr b="0" i="0" sz="1000" u="none" cap="none" strike="noStrike">
                <a:solidFill>
                  <a:schemeClr val="lt1"/>
                </a:solidFill>
                <a:latin typeface="Arial"/>
                <a:ea typeface="Arial"/>
                <a:cs typeface="Arial"/>
                <a:sym typeface="Arial"/>
              </a:defRPr>
            </a:lvl6pPr>
            <a:lvl7pPr indent="0" lvl="6" marL="0" algn="r">
              <a:spcBef>
                <a:spcPts val="0"/>
              </a:spcBef>
              <a:buNone/>
              <a:defRPr b="0" i="0" sz="1000" u="none" cap="none" strike="noStrike">
                <a:solidFill>
                  <a:schemeClr val="lt1"/>
                </a:solidFill>
                <a:latin typeface="Arial"/>
                <a:ea typeface="Arial"/>
                <a:cs typeface="Arial"/>
                <a:sym typeface="Arial"/>
              </a:defRPr>
            </a:lvl7pPr>
            <a:lvl8pPr indent="0" lvl="7" marL="0" algn="r">
              <a:spcBef>
                <a:spcPts val="0"/>
              </a:spcBef>
              <a:buNone/>
              <a:defRPr b="0" i="0" sz="1000" u="none" cap="none" strike="noStrike">
                <a:solidFill>
                  <a:schemeClr val="lt1"/>
                </a:solidFill>
                <a:latin typeface="Arial"/>
                <a:ea typeface="Arial"/>
                <a:cs typeface="Arial"/>
                <a:sym typeface="Arial"/>
              </a:defRPr>
            </a:lvl8pPr>
            <a:lvl9pPr indent="0" lvl="8" marL="0" algn="r">
              <a:spcBef>
                <a:spcPts val="0"/>
              </a:spcBef>
              <a:buNone/>
              <a:defRPr b="0" i="0" sz="10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38" name="Shape 38"/>
        <p:cNvGrpSpPr/>
        <p:nvPr/>
      </p:nvGrpSpPr>
      <p:grpSpPr>
        <a:xfrm>
          <a:off x="0" y="0"/>
          <a:ext cx="0" cy="0"/>
          <a:chOff x="0" y="0"/>
          <a:chExt cx="0" cy="0"/>
        </a:xfrm>
      </p:grpSpPr>
      <p:sp>
        <p:nvSpPr>
          <p:cNvPr id="39" name="Google Shape;39;p8"/>
          <p:cNvSpPr txBox="1"/>
          <p:nvPr>
            <p:ph type="ctrTitle"/>
          </p:nvPr>
        </p:nvSpPr>
        <p:spPr>
          <a:xfrm>
            <a:off x="1760856" y="1611382"/>
            <a:ext cx="8670287" cy="3074403"/>
          </a:xfrm>
          <a:prstGeom prst="rect">
            <a:avLst/>
          </a:prstGeom>
          <a:noFill/>
          <a:ln>
            <a:noFill/>
          </a:ln>
        </p:spPr>
        <p:txBody>
          <a:bodyPr anchorCtr="0" anchor="ctr" bIns="45700" lIns="91425" spcFirstLastPara="1" rIns="91425" wrap="square" tIns="45700">
            <a:normAutofit/>
          </a:bodyPr>
          <a:lstStyle>
            <a:lvl1pPr lvl="0" marR="0" rtl="0" algn="ctr">
              <a:lnSpc>
                <a:spcPct val="100000"/>
              </a:lnSpc>
              <a:spcBef>
                <a:spcPts val="0"/>
              </a:spcBef>
              <a:spcAft>
                <a:spcPts val="0"/>
              </a:spcAft>
              <a:buClr>
                <a:schemeClr val="lt1"/>
              </a:buClr>
              <a:buSzPts val="6000"/>
              <a:buFont typeface="Arial"/>
              <a:buNone/>
              <a:defRPr b="1" i="0" sz="6000" u="none" cap="none" strike="noStrike">
                <a:solidFill>
                  <a:schemeClr val="lt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2.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5.png"/><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theme" Target="../theme/theme3.xml"/></Relationships>
</file>

<file path=ppt/slideMasters/_rels/slideMaster3.xml.rels><?xml version="1.0" encoding="UTF-8" standalone="yes"?><Relationships xmlns="http://schemas.openxmlformats.org/package/2006/relationships"><Relationship Id="rId1" Type="http://schemas.openxmlformats.org/officeDocument/2006/relationships/image" Target="../media/image9.png"/><Relationship Id="rId2" Type="http://schemas.openxmlformats.org/officeDocument/2006/relationships/slideLayout" Target="../slideLayouts/slideLayout5.xml"/><Relationship Id="rId3"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8" r:id="rId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4176">
          <p15:clr>
            <a:srgbClr val="F26B43"/>
          </p15:clr>
        </p15:guide>
        <p15:guide id="2" pos="528">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7" name="Shape 17"/>
        <p:cNvGrpSpPr/>
        <p:nvPr/>
      </p:nvGrpSpPr>
      <p:grpSpPr>
        <a:xfrm>
          <a:off x="0" y="0"/>
          <a:ext cx="0" cy="0"/>
          <a:chOff x="0" y="0"/>
          <a:chExt cx="0" cy="0"/>
        </a:xfrm>
      </p:grpSpPr>
      <p:sp>
        <p:nvSpPr>
          <p:cNvPr id="18" name="Google Shape;18;p3"/>
          <p:cNvSpPr/>
          <p:nvPr/>
        </p:nvSpPr>
        <p:spPr>
          <a:xfrm flipH="1" rot="10800000">
            <a:off x="-1" y="6031852"/>
            <a:ext cx="12192001" cy="826131"/>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9" name="Google Shape;19;p3"/>
          <p:cNvSpPr txBox="1"/>
          <p:nvPr>
            <p:ph type="title"/>
          </p:nvPr>
        </p:nvSpPr>
        <p:spPr>
          <a:xfrm>
            <a:off x="838199" y="0"/>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100000"/>
              </a:lnSpc>
              <a:spcBef>
                <a:spcPts val="0"/>
              </a:spcBef>
              <a:spcAft>
                <a:spcPts val="0"/>
              </a:spcAft>
              <a:buClr>
                <a:schemeClr val="accent1"/>
              </a:buClr>
              <a:buSzPts val="3600"/>
              <a:buFont typeface="Arial"/>
              <a:buNone/>
              <a:defRPr b="1" i="0" sz="3600" u="none" cap="none" strike="noStrike">
                <a:solidFill>
                  <a:schemeClr val="accent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0" name="Google Shape;20;p3"/>
          <p:cNvSpPr txBox="1"/>
          <p:nvPr>
            <p:ph idx="1" type="body"/>
          </p:nvPr>
        </p:nvSpPr>
        <p:spPr>
          <a:xfrm>
            <a:off x="838200" y="1543657"/>
            <a:ext cx="10515600" cy="415742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100000"/>
              </a:lnSpc>
              <a:spcBef>
                <a:spcPts val="1000"/>
              </a:spcBef>
              <a:spcAft>
                <a:spcPts val="0"/>
              </a:spcAft>
              <a:buClr>
                <a:schemeClr val="accent1"/>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100000"/>
              </a:lnSpc>
              <a:spcBef>
                <a:spcPts val="500"/>
              </a:spcBef>
              <a:spcAft>
                <a:spcPts val="0"/>
              </a:spcAft>
              <a:buClr>
                <a:schemeClr val="accent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100000"/>
              </a:lnSpc>
              <a:spcBef>
                <a:spcPts val="500"/>
              </a:spcBef>
              <a:spcAft>
                <a:spcPts val="0"/>
              </a:spcAft>
              <a:buClr>
                <a:schemeClr val="accent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100000"/>
              </a:lnSpc>
              <a:spcBef>
                <a:spcPts val="500"/>
              </a:spcBef>
              <a:spcAft>
                <a:spcPts val="0"/>
              </a:spcAft>
              <a:buClr>
                <a:schemeClr val="accent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00000"/>
              </a:lnSpc>
              <a:spcBef>
                <a:spcPts val="500"/>
              </a:spcBef>
              <a:spcAft>
                <a:spcPts val="0"/>
              </a:spcAft>
              <a:buClr>
                <a:schemeClr val="accent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1" name="Google Shape;21;p3"/>
          <p:cNvSpPr txBox="1"/>
          <p:nvPr>
            <p:ph idx="12" type="sldNum"/>
          </p:nvPr>
        </p:nvSpPr>
        <p:spPr>
          <a:xfrm>
            <a:off x="8610600" y="6380811"/>
            <a:ext cx="2846832"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000" u="none" cap="none" strike="noStrike">
                <a:solidFill>
                  <a:schemeClr val="lt1"/>
                </a:solidFill>
                <a:latin typeface="Arial"/>
                <a:ea typeface="Arial"/>
                <a:cs typeface="Arial"/>
                <a:sym typeface="Arial"/>
              </a:defRPr>
            </a:lvl1pPr>
            <a:lvl2pPr indent="0" lvl="1" marL="0" marR="0" rtl="0" algn="r">
              <a:spcBef>
                <a:spcPts val="0"/>
              </a:spcBef>
              <a:buNone/>
              <a:defRPr b="0" i="0" sz="1000" u="none" cap="none" strike="noStrike">
                <a:solidFill>
                  <a:schemeClr val="lt1"/>
                </a:solidFill>
                <a:latin typeface="Arial"/>
                <a:ea typeface="Arial"/>
                <a:cs typeface="Arial"/>
                <a:sym typeface="Arial"/>
              </a:defRPr>
            </a:lvl2pPr>
            <a:lvl3pPr indent="0" lvl="2" marL="0" marR="0" rtl="0" algn="r">
              <a:spcBef>
                <a:spcPts val="0"/>
              </a:spcBef>
              <a:buNone/>
              <a:defRPr b="0" i="0" sz="1000" u="none" cap="none" strike="noStrike">
                <a:solidFill>
                  <a:schemeClr val="lt1"/>
                </a:solidFill>
                <a:latin typeface="Arial"/>
                <a:ea typeface="Arial"/>
                <a:cs typeface="Arial"/>
                <a:sym typeface="Arial"/>
              </a:defRPr>
            </a:lvl3pPr>
            <a:lvl4pPr indent="0" lvl="3" marL="0" marR="0" rtl="0" algn="r">
              <a:spcBef>
                <a:spcPts val="0"/>
              </a:spcBef>
              <a:buNone/>
              <a:defRPr b="0" i="0" sz="1000" u="none" cap="none" strike="noStrike">
                <a:solidFill>
                  <a:schemeClr val="lt1"/>
                </a:solidFill>
                <a:latin typeface="Arial"/>
                <a:ea typeface="Arial"/>
                <a:cs typeface="Arial"/>
                <a:sym typeface="Arial"/>
              </a:defRPr>
            </a:lvl4pPr>
            <a:lvl5pPr indent="0" lvl="4" marL="0" marR="0" rtl="0" algn="r">
              <a:spcBef>
                <a:spcPts val="0"/>
              </a:spcBef>
              <a:buNone/>
              <a:defRPr b="0" i="0" sz="1000" u="none" cap="none" strike="noStrike">
                <a:solidFill>
                  <a:schemeClr val="lt1"/>
                </a:solidFill>
                <a:latin typeface="Arial"/>
                <a:ea typeface="Arial"/>
                <a:cs typeface="Arial"/>
                <a:sym typeface="Arial"/>
              </a:defRPr>
            </a:lvl5pPr>
            <a:lvl6pPr indent="0" lvl="5" marL="0" marR="0" rtl="0" algn="r">
              <a:spcBef>
                <a:spcPts val="0"/>
              </a:spcBef>
              <a:buNone/>
              <a:defRPr b="0" i="0" sz="1000" u="none" cap="none" strike="noStrike">
                <a:solidFill>
                  <a:schemeClr val="lt1"/>
                </a:solidFill>
                <a:latin typeface="Arial"/>
                <a:ea typeface="Arial"/>
                <a:cs typeface="Arial"/>
                <a:sym typeface="Arial"/>
              </a:defRPr>
            </a:lvl6pPr>
            <a:lvl7pPr indent="0" lvl="6" marL="0" marR="0" rtl="0" algn="r">
              <a:spcBef>
                <a:spcPts val="0"/>
              </a:spcBef>
              <a:buNone/>
              <a:defRPr b="0" i="0" sz="1000" u="none" cap="none" strike="noStrike">
                <a:solidFill>
                  <a:schemeClr val="lt1"/>
                </a:solidFill>
                <a:latin typeface="Arial"/>
                <a:ea typeface="Arial"/>
                <a:cs typeface="Arial"/>
                <a:sym typeface="Arial"/>
              </a:defRPr>
            </a:lvl7pPr>
            <a:lvl8pPr indent="0" lvl="7" marL="0" marR="0" rtl="0" algn="r">
              <a:spcBef>
                <a:spcPts val="0"/>
              </a:spcBef>
              <a:buNone/>
              <a:defRPr b="0" i="0" sz="1000" u="none" cap="none" strike="noStrike">
                <a:solidFill>
                  <a:schemeClr val="lt1"/>
                </a:solidFill>
                <a:latin typeface="Arial"/>
                <a:ea typeface="Arial"/>
                <a:cs typeface="Arial"/>
                <a:sym typeface="Arial"/>
              </a:defRPr>
            </a:lvl8pPr>
            <a:lvl9pPr indent="0" lvl="8" marL="0" marR="0" rtl="0" algn="r">
              <a:spcBef>
                <a:spcPts val="0"/>
              </a:spcBef>
              <a:buNone/>
              <a:defRPr b="0" i="0" sz="10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2" name="Google Shape;22;p3"/>
          <p:cNvPicPr preferRelativeResize="0"/>
          <p:nvPr/>
        </p:nvPicPr>
        <p:blipFill rotWithShape="1">
          <a:blip r:embed="rId1">
            <a:alphaModFix/>
          </a:blip>
          <a:srcRect b="0" l="0" r="0" t="0"/>
          <a:stretch/>
        </p:blipFill>
        <p:spPr>
          <a:xfrm>
            <a:off x="949452" y="6236499"/>
            <a:ext cx="2095137" cy="42068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4176">
          <p15:clr>
            <a:srgbClr val="F26B43"/>
          </p15:clr>
        </p15:guide>
        <p15:guide id="2" pos="528">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710000"/>
            </a:gs>
            <a:gs pos="23000">
              <a:srgbClr val="710000"/>
            </a:gs>
            <a:gs pos="69000">
              <a:srgbClr val="600000"/>
            </a:gs>
            <a:gs pos="97000">
              <a:srgbClr val="590000"/>
            </a:gs>
            <a:gs pos="100000">
              <a:srgbClr val="590000"/>
            </a:gs>
          </a:gsLst>
          <a:path path="circle">
            <a:fillToRect b="50%" l="50%" r="50%" t="50%"/>
          </a:path>
          <a:tileRect/>
        </a:gradFill>
      </p:bgPr>
    </p:bg>
    <p:spTree>
      <p:nvGrpSpPr>
        <p:cNvPr id="36" name="Shape 36"/>
        <p:cNvGrpSpPr/>
        <p:nvPr/>
      </p:nvGrpSpPr>
      <p:grpSpPr>
        <a:xfrm>
          <a:off x="0" y="0"/>
          <a:ext cx="0" cy="0"/>
          <a:chOff x="0" y="0"/>
          <a:chExt cx="0" cy="0"/>
        </a:xfrm>
      </p:grpSpPr>
      <p:pic>
        <p:nvPicPr>
          <p:cNvPr id="37" name="Google Shape;37;p7"/>
          <p:cNvPicPr preferRelativeResize="0"/>
          <p:nvPr/>
        </p:nvPicPr>
        <p:blipFill rotWithShape="1">
          <a:blip r:embed="rId1">
            <a:alphaModFix/>
          </a:blip>
          <a:srcRect b="0" l="0" r="0" t="0"/>
          <a:stretch/>
        </p:blipFill>
        <p:spPr>
          <a:xfrm>
            <a:off x="4559200" y="1477264"/>
            <a:ext cx="3073600" cy="3903472"/>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2" r:id="rId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4200">
          <p15:clr>
            <a:srgbClr val="F26B43"/>
          </p15:clr>
        </p15:guide>
        <p15:guide id="2" pos="528">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6.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5.png"/><Relationship Id="rId4" Type="http://schemas.openxmlformats.org/officeDocument/2006/relationships/image" Target="../media/image4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3.png"/><Relationship Id="rId4" Type="http://schemas.openxmlformats.org/officeDocument/2006/relationships/image" Target="../media/image4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6.png"/><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8.png"/><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50.png"/><Relationship Id="rId4" Type="http://schemas.openxmlformats.org/officeDocument/2006/relationships/image" Target="../media/image4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4.png"/><Relationship Id="rId4" Type="http://schemas.openxmlformats.org/officeDocument/2006/relationships/image" Target="../media/image21.png"/><Relationship Id="rId5" Type="http://schemas.openxmlformats.org/officeDocument/2006/relationships/image" Target="../media/image1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9.png"/><Relationship Id="rId4" Type="http://schemas.openxmlformats.org/officeDocument/2006/relationships/hyperlink" Target="https://emojipedia.org/desktop-computer" TargetMode="External"/><Relationship Id="rId5" Type="http://schemas.openxmlformats.org/officeDocument/2006/relationships/hyperlink" Target="https://emojipedia.org/globe-with-meridians" TargetMode="External"/><Relationship Id="rId6" Type="http://schemas.openxmlformats.org/officeDocument/2006/relationships/image" Target="../media/image25.png"/><Relationship Id="rId7" Type="http://schemas.openxmlformats.org/officeDocument/2006/relationships/hyperlink" Target="https://emojipedia.org/globe-with-meridians"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46.png"/><Relationship Id="rId4" Type="http://schemas.openxmlformats.org/officeDocument/2006/relationships/image" Target="../media/image23.png"/><Relationship Id="rId5" Type="http://schemas.openxmlformats.org/officeDocument/2006/relationships/image" Target="../media/image1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3.png"/><Relationship Id="rId4" Type="http://schemas.openxmlformats.org/officeDocument/2006/relationships/image" Target="../media/image3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8.png"/><Relationship Id="rId4" Type="http://schemas.openxmlformats.org/officeDocument/2006/relationships/hyperlink" Target="https://emojipedia.org/magnifying-glass-tilted-right"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0.jpg"/><Relationship Id="rId4" Type="http://schemas.openxmlformats.org/officeDocument/2006/relationships/image" Target="../media/image27.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34.png"/><Relationship Id="rId4" Type="http://schemas.openxmlformats.org/officeDocument/2006/relationships/image" Target="../media/image33.png"/><Relationship Id="rId5" Type="http://schemas.openxmlformats.org/officeDocument/2006/relationships/image" Target="../media/image3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33.png"/><Relationship Id="rId4" Type="http://schemas.openxmlformats.org/officeDocument/2006/relationships/image" Target="../media/image40.png"/><Relationship Id="rId5" Type="http://schemas.openxmlformats.org/officeDocument/2006/relationships/image" Target="../media/image3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27.jpg"/><Relationship Id="rId4" Type="http://schemas.openxmlformats.org/officeDocument/2006/relationships/image" Target="../media/image3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36.png"/><Relationship Id="rId4" Type="http://schemas.openxmlformats.org/officeDocument/2006/relationships/image" Target="../media/image4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3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1.png"/><Relationship Id="rId4"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35.png"/><Relationship Id="rId4" Type="http://schemas.openxmlformats.org/officeDocument/2006/relationships/image" Target="../media/image3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4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4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4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4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hyperlink" Target="https://www.atlassian.com/git/tutorials/comparing-workflows"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4.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3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hyperlink" Target="https://github.com/macs30122-winter24/final-project-scrapers/commits/main/" TargetMode="External"/><Relationship Id="rId4" Type="http://schemas.openxmlformats.org/officeDocument/2006/relationships/hyperlink" Target="https://emojipedia.org/brain" TargetMode="External"/><Relationship Id="rId5"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 name="Shape 43"/>
        <p:cNvGrpSpPr/>
        <p:nvPr/>
      </p:nvGrpSpPr>
      <p:grpSpPr>
        <a:xfrm>
          <a:off x="0" y="0"/>
          <a:ext cx="0" cy="0"/>
          <a:chOff x="0" y="0"/>
          <a:chExt cx="0" cy="0"/>
        </a:xfrm>
      </p:grpSpPr>
      <p:sp>
        <p:nvSpPr>
          <p:cNvPr id="44" name="Google Shape;44;p9"/>
          <p:cNvSpPr txBox="1"/>
          <p:nvPr>
            <p:ph idx="12" type="sldNum"/>
          </p:nvPr>
        </p:nvSpPr>
        <p:spPr>
          <a:xfrm>
            <a:off x="8610600" y="6380811"/>
            <a:ext cx="2846832"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5" name="Google Shape;45;p9"/>
          <p:cNvSpPr txBox="1"/>
          <p:nvPr/>
        </p:nvSpPr>
        <p:spPr>
          <a:xfrm>
            <a:off x="811505" y="422209"/>
            <a:ext cx="8362422" cy="2387600"/>
          </a:xfrm>
          <a:prstGeom prst="rect">
            <a:avLst/>
          </a:prstGeom>
          <a:noFill/>
          <a:ln>
            <a:noFill/>
          </a:ln>
        </p:spPr>
        <p:txBody>
          <a:bodyPr anchorCtr="0" anchor="b" bIns="45700" lIns="91425" spcFirstLastPara="1" rIns="91425" wrap="square" tIns="45700">
            <a:normAutofit/>
          </a:bodyPr>
          <a:lstStyle/>
          <a:p>
            <a:pPr indent="0" lvl="0" marL="0" marR="0" rtl="0" algn="l">
              <a:lnSpc>
                <a:spcPct val="100000"/>
              </a:lnSpc>
              <a:spcBef>
                <a:spcPts val="0"/>
              </a:spcBef>
              <a:spcAft>
                <a:spcPts val="0"/>
              </a:spcAft>
              <a:buClr>
                <a:schemeClr val="accent1"/>
              </a:buClr>
              <a:buSzPts val="4800"/>
              <a:buFont typeface="Arial"/>
              <a:buNone/>
            </a:pPr>
            <a:r>
              <a:rPr b="1" lang="en-US" sz="4800">
                <a:solidFill>
                  <a:schemeClr val="accent1"/>
                </a:solidFill>
              </a:rPr>
              <a:t>Lab 3: Using GitHub for Collaboration</a:t>
            </a:r>
            <a:endParaRPr/>
          </a:p>
          <a:p>
            <a:pPr indent="0" lvl="0" marL="9144" marR="0" rtl="0" algn="l">
              <a:lnSpc>
                <a:spcPct val="100000"/>
              </a:lnSpc>
              <a:spcBef>
                <a:spcPts val="0"/>
              </a:spcBef>
              <a:spcAft>
                <a:spcPts val="0"/>
              </a:spcAft>
              <a:buClr>
                <a:schemeClr val="accent1"/>
              </a:buClr>
              <a:buSzPts val="3600"/>
              <a:buFont typeface="Arial"/>
              <a:buNone/>
            </a:pPr>
            <a:r>
              <a:rPr lang="en-US" sz="3600">
                <a:solidFill>
                  <a:schemeClr val="accent1"/>
                </a:solidFill>
              </a:rPr>
              <a:t>Push, Pull, </a:t>
            </a:r>
            <a:r>
              <a:rPr lang="en-US" sz="3600">
                <a:solidFill>
                  <a:schemeClr val="accent1"/>
                </a:solidFill>
              </a:rPr>
              <a:t>and </a:t>
            </a:r>
            <a:r>
              <a:rPr lang="en-US" sz="3600">
                <a:solidFill>
                  <a:schemeClr val="accent1"/>
                </a:solidFill>
              </a:rPr>
              <a:t>Branches</a:t>
            </a:r>
            <a:endParaRPr/>
          </a:p>
        </p:txBody>
      </p:sp>
      <p:sp>
        <p:nvSpPr>
          <p:cNvPr id="46" name="Google Shape;46;p9"/>
          <p:cNvSpPr txBox="1"/>
          <p:nvPr/>
        </p:nvSpPr>
        <p:spPr>
          <a:xfrm>
            <a:off x="875908" y="4231394"/>
            <a:ext cx="6747934" cy="1207871"/>
          </a:xfrm>
          <a:prstGeom prst="rect">
            <a:avLst/>
          </a:prstGeom>
          <a:noFill/>
          <a:ln>
            <a:noFill/>
          </a:ln>
        </p:spPr>
        <p:txBody>
          <a:bodyPr anchorCtr="0" anchor="t" bIns="45700" lIns="91425" spcFirstLastPara="1" rIns="91425" wrap="square" tIns="45700">
            <a:noAutofit/>
          </a:bodyPr>
          <a:lstStyle/>
          <a:p>
            <a:pPr indent="0" lvl="0" marL="0" marR="0" rtl="0" algn="l">
              <a:lnSpc>
                <a:spcPct val="125000"/>
              </a:lnSpc>
              <a:spcBef>
                <a:spcPts val="0"/>
              </a:spcBef>
              <a:spcAft>
                <a:spcPts val="0"/>
              </a:spcAft>
              <a:buClr>
                <a:schemeClr val="accent1"/>
              </a:buClr>
              <a:buSzPts val="2200"/>
              <a:buFont typeface="Arial"/>
              <a:buNone/>
            </a:pPr>
            <a:r>
              <a:rPr b="1" lang="en-US" sz="2200">
                <a:solidFill>
                  <a:schemeClr val="accent1"/>
                </a:solidFill>
                <a:latin typeface="EB Garamond"/>
                <a:ea typeface="EB Garamond"/>
                <a:cs typeface="EB Garamond"/>
                <a:sym typeface="EB Garamond"/>
              </a:rPr>
              <a:t>MACS 30122/30222</a:t>
            </a:r>
            <a:endParaRPr b="1" i="0" sz="2200" u="none" cap="none" strike="noStrike">
              <a:solidFill>
                <a:schemeClr val="accent1"/>
              </a:solidFill>
              <a:latin typeface="EB Garamond"/>
              <a:ea typeface="EB Garamond"/>
              <a:cs typeface="EB Garamond"/>
              <a:sym typeface="EB Garamond"/>
            </a:endParaRPr>
          </a:p>
          <a:p>
            <a:pPr indent="0" lvl="0" marL="0" marR="0" rtl="0" algn="l">
              <a:lnSpc>
                <a:spcPct val="125000"/>
              </a:lnSpc>
              <a:spcBef>
                <a:spcPts val="0"/>
              </a:spcBef>
              <a:spcAft>
                <a:spcPts val="0"/>
              </a:spcAft>
              <a:buClr>
                <a:schemeClr val="accent1"/>
              </a:buClr>
              <a:buSzPts val="1800"/>
              <a:buFont typeface="Arial"/>
              <a:buNone/>
            </a:pPr>
            <a:r>
              <a:rPr b="0" i="0" lang="en-US" sz="1800" u="none" cap="none" strike="noStrike">
                <a:solidFill>
                  <a:schemeClr val="accent1"/>
                </a:solidFill>
                <a:latin typeface="EB Garamond"/>
                <a:ea typeface="EB Garamond"/>
                <a:cs typeface="EB Garamond"/>
                <a:sym typeface="EB Garamond"/>
              </a:rPr>
              <a:t>January </a:t>
            </a:r>
            <a:r>
              <a:rPr lang="en-US" sz="1800">
                <a:solidFill>
                  <a:schemeClr val="accent1"/>
                </a:solidFill>
                <a:latin typeface="EB Garamond"/>
                <a:ea typeface="EB Garamond"/>
                <a:cs typeface="EB Garamond"/>
                <a:sym typeface="EB Garamond"/>
              </a:rPr>
              <a:t>24</a:t>
            </a:r>
            <a:r>
              <a:rPr b="0" i="0" lang="en-US" sz="1800" u="none" cap="none" strike="noStrike">
                <a:solidFill>
                  <a:schemeClr val="accent1"/>
                </a:solidFill>
                <a:latin typeface="EB Garamond"/>
                <a:ea typeface="EB Garamond"/>
                <a:cs typeface="EB Garamond"/>
                <a:sym typeface="EB Garamond"/>
              </a:rPr>
              <a:t>, 202</a:t>
            </a:r>
            <a:r>
              <a:rPr lang="en-US" sz="1800">
                <a:solidFill>
                  <a:schemeClr val="accent1"/>
                </a:solidFill>
                <a:latin typeface="EB Garamond"/>
                <a:ea typeface="EB Garamond"/>
                <a:cs typeface="EB Garamond"/>
                <a:sym typeface="EB Garamond"/>
              </a:rPr>
              <a:t>5</a:t>
            </a:r>
            <a:endParaRPr/>
          </a:p>
        </p:txBody>
      </p:sp>
      <p:sp>
        <p:nvSpPr>
          <p:cNvPr id="47" name="Google Shape;47;p9"/>
          <p:cNvSpPr txBox="1"/>
          <p:nvPr/>
        </p:nvSpPr>
        <p:spPr>
          <a:xfrm>
            <a:off x="6086650" y="3583700"/>
            <a:ext cx="1537200" cy="416700"/>
          </a:xfrm>
          <a:prstGeom prst="rect">
            <a:avLst/>
          </a:prstGeom>
          <a:noFill/>
          <a:ln>
            <a:noFill/>
          </a:ln>
        </p:spPr>
        <p:txBody>
          <a:bodyPr anchorCtr="0" anchor="t" bIns="45700" lIns="91425" spcFirstLastPara="1" rIns="91425" wrap="square" tIns="45700">
            <a:noAutofit/>
          </a:bodyPr>
          <a:lstStyle/>
          <a:p>
            <a:pPr indent="0" lvl="0" marL="0" marR="0" rtl="0" algn="l">
              <a:lnSpc>
                <a:spcPct val="125000"/>
              </a:lnSpc>
              <a:spcBef>
                <a:spcPts val="0"/>
              </a:spcBef>
              <a:spcAft>
                <a:spcPts val="0"/>
              </a:spcAft>
              <a:buClr>
                <a:schemeClr val="accent1"/>
              </a:buClr>
              <a:buSzPts val="2200"/>
              <a:buFont typeface="Arial"/>
              <a:buNone/>
            </a:pPr>
            <a:r>
              <a:rPr b="1" lang="en-US" sz="2200">
                <a:solidFill>
                  <a:schemeClr val="accent1"/>
                </a:solidFill>
                <a:latin typeface="EB Garamond"/>
                <a:ea typeface="EB Garamond"/>
                <a:cs typeface="EB Garamond"/>
                <a:sym typeface="EB Garamond"/>
              </a:rPr>
              <a:t>Sam Cong</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18"/>
          <p:cNvSpPr txBox="1"/>
          <p:nvPr>
            <p:ph type="title"/>
          </p:nvPr>
        </p:nvSpPr>
        <p:spPr>
          <a:xfrm>
            <a:off x="838199" y="0"/>
            <a:ext cx="10515600" cy="1325700"/>
          </a:xfrm>
          <a:prstGeom prst="rect">
            <a:avLst/>
          </a:prstGeom>
          <a:noFill/>
          <a:ln>
            <a:noFill/>
          </a:ln>
        </p:spPr>
        <p:txBody>
          <a:bodyPr anchorCtr="0" anchor="ctr" bIns="45700" lIns="91425" spcFirstLastPara="1" rIns="91425" wrap="square" tIns="45700">
            <a:normAutofit/>
          </a:bodyPr>
          <a:lstStyle/>
          <a:p>
            <a:pPr indent="-457200" lvl="0" marL="457200" rtl="0" algn="l">
              <a:spcBef>
                <a:spcPts val="0"/>
              </a:spcBef>
              <a:spcAft>
                <a:spcPts val="0"/>
              </a:spcAft>
              <a:buSzPts val="3600"/>
              <a:buAutoNum type="arabicPeriod"/>
            </a:pPr>
            <a:r>
              <a:rPr lang="en-US"/>
              <a:t>Only Push and Pull</a:t>
            </a:r>
            <a:endParaRPr/>
          </a:p>
        </p:txBody>
      </p:sp>
      <p:sp>
        <p:nvSpPr>
          <p:cNvPr id="152" name="Google Shape;152;p18"/>
          <p:cNvSpPr txBox="1"/>
          <p:nvPr>
            <p:ph idx="12" type="sldNum"/>
          </p:nvPr>
        </p:nvSpPr>
        <p:spPr>
          <a:xfrm>
            <a:off x="8610600" y="6380811"/>
            <a:ext cx="28467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53" name="Google Shape;153;p18"/>
          <p:cNvSpPr txBox="1"/>
          <p:nvPr/>
        </p:nvSpPr>
        <p:spPr>
          <a:xfrm>
            <a:off x="914400" y="1624875"/>
            <a:ext cx="60033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400"/>
              <a:t>Team members clone a shared repository, work locally, and push their changes directly to the main branch.</a:t>
            </a:r>
            <a:endParaRPr sz="2400"/>
          </a:p>
        </p:txBody>
      </p:sp>
      <p:sp>
        <p:nvSpPr>
          <p:cNvPr id="154" name="Google Shape;154;p18"/>
          <p:cNvSpPr txBox="1"/>
          <p:nvPr/>
        </p:nvSpPr>
        <p:spPr>
          <a:xfrm>
            <a:off x="914400" y="3201225"/>
            <a:ext cx="5733900" cy="203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400">
                <a:solidFill>
                  <a:schemeClr val="dk1"/>
                </a:solidFill>
              </a:rPr>
              <a:t>Key Workflow:</a:t>
            </a:r>
            <a:endParaRPr sz="2400">
              <a:solidFill>
                <a:schemeClr val="dk1"/>
              </a:solidFill>
            </a:endParaRPr>
          </a:p>
          <a:p>
            <a:pPr indent="-381000" lvl="0" marL="457200" rtl="0" algn="l">
              <a:spcBef>
                <a:spcPts val="0"/>
              </a:spcBef>
              <a:spcAft>
                <a:spcPts val="0"/>
              </a:spcAft>
              <a:buClr>
                <a:schemeClr val="dk1"/>
              </a:buClr>
              <a:buSzPts val="2400"/>
              <a:buAutoNum type="arabicPeriod"/>
            </a:pPr>
            <a:r>
              <a:rPr lang="en-US" sz="2400">
                <a:solidFill>
                  <a:schemeClr val="dk1"/>
                </a:solidFill>
              </a:rPr>
              <a:t>Clone the repository (</a:t>
            </a:r>
            <a:r>
              <a:rPr lang="en-US" sz="2400">
                <a:solidFill>
                  <a:srgbClr val="000C8C"/>
                </a:solidFill>
                <a:latin typeface="Roboto Mono"/>
                <a:ea typeface="Roboto Mono"/>
                <a:cs typeface="Roboto Mono"/>
                <a:sym typeface="Roboto Mono"/>
              </a:rPr>
              <a:t>git clone</a:t>
            </a:r>
            <a:r>
              <a:rPr lang="en-US" sz="2400">
                <a:solidFill>
                  <a:schemeClr val="dk1"/>
                </a:solidFill>
              </a:rPr>
              <a:t>).</a:t>
            </a:r>
            <a:endParaRPr sz="2400">
              <a:solidFill>
                <a:schemeClr val="dk1"/>
              </a:solidFill>
            </a:endParaRPr>
          </a:p>
          <a:p>
            <a:pPr indent="-381000" lvl="0" marL="457200" rtl="0" algn="l">
              <a:spcBef>
                <a:spcPts val="0"/>
              </a:spcBef>
              <a:spcAft>
                <a:spcPts val="0"/>
              </a:spcAft>
              <a:buClr>
                <a:schemeClr val="dk1"/>
              </a:buClr>
              <a:buSzPts val="2400"/>
              <a:buAutoNum type="arabicPeriod"/>
            </a:pPr>
            <a:r>
              <a:rPr lang="en-US" sz="2400">
                <a:solidFill>
                  <a:schemeClr val="dk1"/>
                </a:solidFill>
              </a:rPr>
              <a:t>Make changes, stage (</a:t>
            </a:r>
            <a:r>
              <a:rPr lang="en-US" sz="2400">
                <a:solidFill>
                  <a:srgbClr val="000C8C"/>
                </a:solidFill>
                <a:latin typeface="Roboto Mono"/>
                <a:ea typeface="Roboto Mono"/>
                <a:cs typeface="Roboto Mono"/>
                <a:sym typeface="Roboto Mono"/>
              </a:rPr>
              <a:t>git add</a:t>
            </a:r>
            <a:r>
              <a:rPr lang="en-US" sz="2400">
                <a:solidFill>
                  <a:schemeClr val="dk1"/>
                </a:solidFill>
              </a:rPr>
              <a:t>), and commit (</a:t>
            </a:r>
            <a:r>
              <a:rPr lang="en-US" sz="2400">
                <a:solidFill>
                  <a:srgbClr val="000C8C"/>
                </a:solidFill>
                <a:latin typeface="Roboto Mono"/>
                <a:ea typeface="Roboto Mono"/>
                <a:cs typeface="Roboto Mono"/>
                <a:sym typeface="Roboto Mono"/>
              </a:rPr>
              <a:t>git commit</a:t>
            </a:r>
            <a:r>
              <a:rPr lang="en-US" sz="2400">
                <a:solidFill>
                  <a:schemeClr val="dk1"/>
                </a:solidFill>
              </a:rPr>
              <a:t>).</a:t>
            </a:r>
            <a:endParaRPr sz="2400">
              <a:solidFill>
                <a:schemeClr val="dk1"/>
              </a:solidFill>
            </a:endParaRPr>
          </a:p>
          <a:p>
            <a:pPr indent="-381000" lvl="0" marL="457200" rtl="0" algn="l">
              <a:spcBef>
                <a:spcPts val="0"/>
              </a:spcBef>
              <a:spcAft>
                <a:spcPts val="0"/>
              </a:spcAft>
              <a:buClr>
                <a:schemeClr val="dk1"/>
              </a:buClr>
              <a:buSzPts val="2400"/>
              <a:buAutoNum type="arabicPeriod"/>
            </a:pPr>
            <a:r>
              <a:rPr lang="en-US" sz="2400">
                <a:solidFill>
                  <a:schemeClr val="dk1"/>
                </a:solidFill>
              </a:rPr>
              <a:t>Push changes (</a:t>
            </a:r>
            <a:r>
              <a:rPr lang="en-US" sz="2400">
                <a:solidFill>
                  <a:srgbClr val="000C8C"/>
                </a:solidFill>
                <a:latin typeface="Roboto Mono"/>
                <a:ea typeface="Roboto Mono"/>
                <a:cs typeface="Roboto Mono"/>
                <a:sym typeface="Roboto Mono"/>
              </a:rPr>
              <a:t>git push</a:t>
            </a:r>
            <a:r>
              <a:rPr lang="en-US" sz="2400">
                <a:solidFill>
                  <a:schemeClr val="dk1"/>
                </a:solidFill>
              </a:rPr>
              <a:t>).</a:t>
            </a:r>
            <a:endParaRPr/>
          </a:p>
        </p:txBody>
      </p:sp>
      <p:pic>
        <p:nvPicPr>
          <p:cNvPr id="155" name="Google Shape;155;p18"/>
          <p:cNvPicPr preferRelativeResize="0"/>
          <p:nvPr/>
        </p:nvPicPr>
        <p:blipFill rotWithShape="1">
          <a:blip r:embed="rId3">
            <a:alphaModFix/>
          </a:blip>
          <a:srcRect b="0" l="0" r="48146" t="0"/>
          <a:stretch/>
        </p:blipFill>
        <p:spPr>
          <a:xfrm>
            <a:off x="7696975" y="1586325"/>
            <a:ext cx="3704150" cy="4302925"/>
          </a:xfrm>
          <a:prstGeom prst="rect">
            <a:avLst/>
          </a:prstGeom>
          <a:noFill/>
          <a:ln>
            <a:noFill/>
          </a:ln>
        </p:spPr>
      </p:pic>
      <p:sp>
        <p:nvSpPr>
          <p:cNvPr id="156" name="Google Shape;156;p18"/>
          <p:cNvSpPr/>
          <p:nvPr/>
        </p:nvSpPr>
        <p:spPr>
          <a:xfrm>
            <a:off x="8995825" y="114275"/>
            <a:ext cx="2578500" cy="1625994"/>
          </a:xfrm>
          <a:prstGeom prst="irregularSeal2">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200"/>
              <a:t>What are the drawbacks?</a:t>
            </a:r>
            <a:endParaRPr b="1" sz="1200"/>
          </a:p>
        </p:txBody>
      </p:sp>
      <p:sp>
        <p:nvSpPr>
          <p:cNvPr id="157" name="Google Shape;157;p18"/>
          <p:cNvSpPr txBox="1"/>
          <p:nvPr/>
        </p:nvSpPr>
        <p:spPr>
          <a:xfrm>
            <a:off x="3333850" y="6088025"/>
            <a:ext cx="8700300" cy="36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lt1"/>
                </a:solidFill>
              </a:rPr>
              <a:t>Image source: https://www3.ntu.edu.sg/home/ehchua/programming/howto/Git_HowTo.html</a:t>
            </a:r>
            <a:endParaRPr>
              <a:solidFill>
                <a:schemeClr val="lt1"/>
              </a:solidFill>
            </a:endParaRPr>
          </a:p>
        </p:txBody>
      </p:sp>
      <p:pic>
        <p:nvPicPr>
          <p:cNvPr id="158" name="Google Shape;158;p18"/>
          <p:cNvPicPr preferRelativeResize="0"/>
          <p:nvPr/>
        </p:nvPicPr>
        <p:blipFill rotWithShape="1">
          <a:blip r:embed="rId4">
            <a:alphaModFix/>
          </a:blip>
          <a:srcRect b="32462" l="0" r="0" t="15597"/>
          <a:stretch/>
        </p:blipFill>
        <p:spPr>
          <a:xfrm>
            <a:off x="6005250" y="234350"/>
            <a:ext cx="2760375" cy="9292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158"/>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5"/>
                                        </p:tgtEl>
                                        <p:attrNameLst>
                                          <p:attrName>style.visibility</p:attrName>
                                        </p:attrNameLst>
                                      </p:cBhvr>
                                      <p:to>
                                        <p:strVal val="visible"/>
                                      </p:to>
                                    </p:set>
                                    <p:animEffect filter="fade" transition="in">
                                      <p:cBhvr>
                                        <p:cTn dur="1000"/>
                                        <p:tgtEl>
                                          <p:spTgt spid="15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156"/>
                                        </p:tgtEl>
                                        <p:attrNameLst>
                                          <p:attrName>style.visibility</p:attrName>
                                        </p:attrNameLst>
                                      </p:cBhvr>
                                      <p:to>
                                        <p:strVal val="visible"/>
                                      </p:to>
                                    </p:set>
                                    <p:anim calcmode="lin" valueType="num">
                                      <p:cBhvr additive="base">
                                        <p:cTn dur="1000"/>
                                        <p:tgtEl>
                                          <p:spTgt spid="156"/>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19"/>
          <p:cNvSpPr txBox="1"/>
          <p:nvPr>
            <p:ph type="title"/>
          </p:nvPr>
        </p:nvSpPr>
        <p:spPr>
          <a:xfrm>
            <a:off x="838199" y="0"/>
            <a:ext cx="10515600" cy="1325700"/>
          </a:xfrm>
          <a:prstGeom prst="rect">
            <a:avLst/>
          </a:prstGeom>
          <a:noFill/>
          <a:ln>
            <a:noFill/>
          </a:ln>
        </p:spPr>
        <p:txBody>
          <a:bodyPr anchorCtr="0" anchor="ctr" bIns="45700" lIns="91425" spcFirstLastPara="1" rIns="91425" wrap="square" tIns="45700">
            <a:normAutofit/>
          </a:bodyPr>
          <a:lstStyle/>
          <a:p>
            <a:pPr indent="-457200" lvl="0" marL="457200" rtl="0" algn="l">
              <a:spcBef>
                <a:spcPts val="0"/>
              </a:spcBef>
              <a:spcAft>
                <a:spcPts val="0"/>
              </a:spcAft>
              <a:buSzPts val="3600"/>
              <a:buAutoNum type="arabicPeriod"/>
            </a:pPr>
            <a:r>
              <a:rPr lang="en-US"/>
              <a:t>Only Push and Pull</a:t>
            </a:r>
            <a:endParaRPr/>
          </a:p>
        </p:txBody>
      </p:sp>
      <p:sp>
        <p:nvSpPr>
          <p:cNvPr id="164" name="Google Shape;164;p19"/>
          <p:cNvSpPr txBox="1"/>
          <p:nvPr>
            <p:ph idx="12" type="sldNum"/>
          </p:nvPr>
        </p:nvSpPr>
        <p:spPr>
          <a:xfrm>
            <a:off x="8610600" y="6380811"/>
            <a:ext cx="28467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65" name="Google Shape;165;p19"/>
          <p:cNvSpPr txBox="1"/>
          <p:nvPr/>
        </p:nvSpPr>
        <p:spPr>
          <a:xfrm>
            <a:off x="914400" y="1586325"/>
            <a:ext cx="72390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200"/>
              <a:t>High Risk of Overwriting Changes (No Isolation)</a:t>
            </a:r>
            <a:endParaRPr b="1" sz="2200"/>
          </a:p>
        </p:txBody>
      </p:sp>
      <p:pic>
        <p:nvPicPr>
          <p:cNvPr id="166" name="Google Shape;166;p19"/>
          <p:cNvPicPr preferRelativeResize="0"/>
          <p:nvPr/>
        </p:nvPicPr>
        <p:blipFill rotWithShape="1">
          <a:blip r:embed="rId3">
            <a:alphaModFix/>
          </a:blip>
          <a:srcRect b="0" l="0" r="48146" t="0"/>
          <a:stretch/>
        </p:blipFill>
        <p:spPr>
          <a:xfrm>
            <a:off x="7908650" y="1586325"/>
            <a:ext cx="3704150" cy="4457524"/>
          </a:xfrm>
          <a:prstGeom prst="rect">
            <a:avLst/>
          </a:prstGeom>
          <a:noFill/>
          <a:ln>
            <a:noFill/>
          </a:ln>
        </p:spPr>
      </p:pic>
      <p:sp>
        <p:nvSpPr>
          <p:cNvPr id="167" name="Google Shape;167;p19"/>
          <p:cNvSpPr/>
          <p:nvPr/>
        </p:nvSpPr>
        <p:spPr>
          <a:xfrm>
            <a:off x="1062800" y="2967775"/>
            <a:ext cx="6296400" cy="2085600"/>
          </a:xfrm>
          <a:prstGeom prst="round2DiagRect">
            <a:avLst>
              <a:gd fmla="val 16667" name="adj1"/>
              <a:gd fmla="val 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Suppose Alice and Bob are both working on main.py. Alice starts making changes to the file without pulling the latest updates from the remote repository. Meanwhile, Bob also modifies main.py and pushes his changes first. When Alice finishes her edits and tries to push, Git rejects her push because her local version is outdated. Now, Alice must manually pull the latest changes, resolve any conflicts, and then push again.</a:t>
            </a:r>
            <a:endParaRPr/>
          </a:p>
        </p:txBody>
      </p:sp>
      <p:sp>
        <p:nvSpPr>
          <p:cNvPr id="168" name="Google Shape;168;p19"/>
          <p:cNvSpPr txBox="1"/>
          <p:nvPr/>
        </p:nvSpPr>
        <p:spPr>
          <a:xfrm>
            <a:off x="914400" y="2109525"/>
            <a:ext cx="64269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chemeClr val="dk1"/>
                </a:solidFill>
              </a:rPr>
              <a:t>If multiple people are working on the same files, one person’s push can overwrite another’s changes, leading to lost work or difficult merges.</a:t>
            </a:r>
            <a:endParaRPr/>
          </a:p>
        </p:txBody>
      </p:sp>
      <p:sp>
        <p:nvSpPr>
          <p:cNvPr id="169" name="Google Shape;169;p19"/>
          <p:cNvSpPr txBox="1"/>
          <p:nvPr/>
        </p:nvSpPr>
        <p:spPr>
          <a:xfrm>
            <a:off x="3333850" y="6088025"/>
            <a:ext cx="8700300" cy="36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lt1"/>
                </a:solidFill>
              </a:rPr>
              <a:t>Image source: https://www3.ntu.edu.sg/home/ehchua/programming/howto/Git_HowTo.html</a:t>
            </a:r>
            <a:endParaRPr>
              <a:solidFill>
                <a:schemeClr val="lt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6"/>
                                        </p:tgtEl>
                                        <p:attrNameLst>
                                          <p:attrName>style.visibility</p:attrName>
                                        </p:attrNameLst>
                                      </p:cBhvr>
                                      <p:to>
                                        <p:strVal val="visible"/>
                                      </p:to>
                                    </p:set>
                                    <p:animEffect filter="fade" transition="in">
                                      <p:cBhvr>
                                        <p:cTn dur="1000"/>
                                        <p:tgtEl>
                                          <p:spTgt spid="16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20"/>
          <p:cNvSpPr txBox="1"/>
          <p:nvPr>
            <p:ph type="title"/>
          </p:nvPr>
        </p:nvSpPr>
        <p:spPr>
          <a:xfrm>
            <a:off x="838199" y="0"/>
            <a:ext cx="10515600" cy="1325700"/>
          </a:xfrm>
          <a:prstGeom prst="rect">
            <a:avLst/>
          </a:prstGeom>
          <a:noFill/>
          <a:ln>
            <a:noFill/>
          </a:ln>
        </p:spPr>
        <p:txBody>
          <a:bodyPr anchorCtr="0" anchor="ctr" bIns="45700" lIns="91425" spcFirstLastPara="1" rIns="91425" wrap="square" tIns="45700">
            <a:normAutofit/>
          </a:bodyPr>
          <a:lstStyle/>
          <a:p>
            <a:pPr indent="-457200" lvl="0" marL="457200" rtl="0" algn="l">
              <a:spcBef>
                <a:spcPts val="0"/>
              </a:spcBef>
              <a:spcAft>
                <a:spcPts val="0"/>
              </a:spcAft>
              <a:buSzPts val="3600"/>
              <a:buAutoNum type="arabicPeriod"/>
            </a:pPr>
            <a:r>
              <a:rPr lang="en-US"/>
              <a:t>Only Push and Pull</a:t>
            </a:r>
            <a:endParaRPr/>
          </a:p>
        </p:txBody>
      </p:sp>
      <p:sp>
        <p:nvSpPr>
          <p:cNvPr id="175" name="Google Shape;175;p20"/>
          <p:cNvSpPr txBox="1"/>
          <p:nvPr>
            <p:ph idx="12" type="sldNum"/>
          </p:nvPr>
        </p:nvSpPr>
        <p:spPr>
          <a:xfrm>
            <a:off x="8610600" y="6380811"/>
            <a:ext cx="28467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76" name="Google Shape;176;p20"/>
          <p:cNvSpPr txBox="1"/>
          <p:nvPr/>
        </p:nvSpPr>
        <p:spPr>
          <a:xfrm>
            <a:off x="3159800" y="6172500"/>
            <a:ext cx="8508000" cy="57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lt1"/>
                </a:solidFill>
              </a:rPr>
              <a:t>Left image source: https://www.earthdatascience.org/workshops/intro-version-control-git/pull-request/</a:t>
            </a:r>
            <a:endParaRPr>
              <a:solidFill>
                <a:schemeClr val="lt1"/>
              </a:solidFill>
            </a:endParaRPr>
          </a:p>
          <a:p>
            <a:pPr indent="0" lvl="0" marL="0" rtl="0" algn="l">
              <a:spcBef>
                <a:spcPts val="0"/>
              </a:spcBef>
              <a:spcAft>
                <a:spcPts val="0"/>
              </a:spcAft>
              <a:buNone/>
            </a:pPr>
            <a:r>
              <a:rPr lang="en-US">
                <a:solidFill>
                  <a:schemeClr val="lt1"/>
                </a:solidFill>
              </a:rPr>
              <a:t>Right image is generated using ChatGPT.</a:t>
            </a:r>
            <a:endParaRPr>
              <a:solidFill>
                <a:schemeClr val="lt1"/>
              </a:solidFill>
            </a:endParaRPr>
          </a:p>
        </p:txBody>
      </p:sp>
      <p:pic>
        <p:nvPicPr>
          <p:cNvPr id="177" name="Google Shape;177;p20"/>
          <p:cNvPicPr preferRelativeResize="0"/>
          <p:nvPr/>
        </p:nvPicPr>
        <p:blipFill rotWithShape="1">
          <a:blip r:embed="rId3">
            <a:alphaModFix/>
          </a:blip>
          <a:srcRect b="0" l="17958" r="0" t="0"/>
          <a:stretch/>
        </p:blipFill>
        <p:spPr>
          <a:xfrm>
            <a:off x="1004675" y="2559675"/>
            <a:ext cx="5029550" cy="2378850"/>
          </a:xfrm>
          <a:prstGeom prst="rect">
            <a:avLst/>
          </a:prstGeom>
          <a:noFill/>
          <a:ln>
            <a:noFill/>
          </a:ln>
        </p:spPr>
      </p:pic>
      <p:pic>
        <p:nvPicPr>
          <p:cNvPr id="178" name="Google Shape;178;p20"/>
          <p:cNvPicPr preferRelativeResize="0"/>
          <p:nvPr/>
        </p:nvPicPr>
        <p:blipFill>
          <a:blip r:embed="rId4">
            <a:alphaModFix/>
          </a:blip>
          <a:stretch>
            <a:fillRect/>
          </a:stretch>
        </p:blipFill>
        <p:spPr>
          <a:xfrm>
            <a:off x="7967075" y="1645938"/>
            <a:ext cx="3979701" cy="4244687"/>
          </a:xfrm>
          <a:prstGeom prst="rect">
            <a:avLst/>
          </a:prstGeom>
          <a:noFill/>
          <a:ln>
            <a:noFill/>
          </a:ln>
        </p:spPr>
      </p:pic>
      <p:sp>
        <p:nvSpPr>
          <p:cNvPr id="179" name="Google Shape;179;p20"/>
          <p:cNvSpPr txBox="1"/>
          <p:nvPr/>
        </p:nvSpPr>
        <p:spPr>
          <a:xfrm>
            <a:off x="914400" y="1586325"/>
            <a:ext cx="72390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200"/>
              <a:t>Merge Conflicts Become Frequent and Disruptive</a:t>
            </a:r>
            <a:endParaRPr b="1" sz="2200"/>
          </a:p>
        </p:txBody>
      </p:sp>
      <p:sp>
        <p:nvSpPr>
          <p:cNvPr id="180" name="Google Shape;180;p20"/>
          <p:cNvSpPr txBox="1"/>
          <p:nvPr/>
        </p:nvSpPr>
        <p:spPr>
          <a:xfrm>
            <a:off x="914400" y="2029325"/>
            <a:ext cx="6962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chemeClr val="dk1"/>
                </a:solidFill>
              </a:rPr>
              <a:t>Since all work is done directly on the same branch, conflicts become constant.</a:t>
            </a:r>
            <a:endParaRPr>
              <a:solidFill>
                <a:schemeClr val="dk1"/>
              </a:solidFill>
            </a:endParaRPr>
          </a:p>
          <a:p>
            <a:pPr indent="0" lvl="0" marL="0" rtl="0" algn="l">
              <a:spcBef>
                <a:spcPts val="0"/>
              </a:spcBef>
              <a:spcAft>
                <a:spcPts val="0"/>
              </a:spcAft>
              <a:buNone/>
            </a:pPr>
            <a:r>
              <a:rPr lang="en-US">
                <a:solidFill>
                  <a:schemeClr val="dk1"/>
                </a:solidFill>
              </a:rPr>
              <a:t>Resolving merge conflicts frequently slows down progress and can introduce errors.</a:t>
            </a:r>
            <a:endParaRPr>
              <a:solidFill>
                <a:schemeClr val="dk1"/>
              </a:solidFill>
            </a:endParaRPr>
          </a:p>
        </p:txBody>
      </p:sp>
      <p:sp>
        <p:nvSpPr>
          <p:cNvPr id="181" name="Google Shape;181;p20"/>
          <p:cNvSpPr txBox="1"/>
          <p:nvPr/>
        </p:nvSpPr>
        <p:spPr>
          <a:xfrm>
            <a:off x="1004675" y="4889025"/>
            <a:ext cx="5744100" cy="1076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US" sz="1350">
                <a:solidFill>
                  <a:srgbClr val="0E0E0E"/>
                </a:solidFill>
              </a:rPr>
              <a:t>Another way to understand it is that it could be d</a:t>
            </a:r>
            <a:r>
              <a:rPr b="1" lang="en-US" sz="1350">
                <a:solidFill>
                  <a:srgbClr val="0E0E0E"/>
                </a:solidFill>
              </a:rPr>
              <a:t>ifficult to work on multiple features simultaneously. </a:t>
            </a:r>
            <a:r>
              <a:rPr b="1" lang="en-US" sz="1350">
                <a:solidFill>
                  <a:srgbClr val="0E0E0E"/>
                </a:solidFill>
              </a:rPr>
              <a:t>Specifically, </a:t>
            </a:r>
            <a:r>
              <a:rPr lang="en-US" sz="1250">
                <a:solidFill>
                  <a:srgbClr val="0E0E0E"/>
                </a:solidFill>
              </a:rPr>
              <a:t>If everyone works on main, they need to </a:t>
            </a:r>
            <a:r>
              <a:rPr b="1" lang="en-US" sz="1250">
                <a:solidFill>
                  <a:srgbClr val="0E0E0E"/>
                </a:solidFill>
              </a:rPr>
              <a:t>finish their feature before starting another</a:t>
            </a:r>
            <a:r>
              <a:rPr lang="en-US" sz="1250">
                <a:solidFill>
                  <a:srgbClr val="0E0E0E"/>
                </a:solidFill>
              </a:rPr>
              <a:t> to avoid mixing code. If a feature takes a long time, it </a:t>
            </a:r>
            <a:r>
              <a:rPr b="1" lang="en-US" sz="1250">
                <a:solidFill>
                  <a:srgbClr val="0E0E0E"/>
                </a:solidFill>
              </a:rPr>
              <a:t>blocks</a:t>
            </a:r>
            <a:r>
              <a:rPr lang="en-US" sz="1250">
                <a:solidFill>
                  <a:srgbClr val="0E0E0E"/>
                </a:solidFill>
              </a:rPr>
              <a:t> the main branch.</a:t>
            </a:r>
            <a:endParaRPr sz="1250">
              <a:solidFill>
                <a:srgbClr val="0E0E0E"/>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7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21"/>
          <p:cNvSpPr txBox="1"/>
          <p:nvPr>
            <p:ph type="title"/>
          </p:nvPr>
        </p:nvSpPr>
        <p:spPr>
          <a:xfrm>
            <a:off x="838199" y="0"/>
            <a:ext cx="10515600" cy="1325700"/>
          </a:xfrm>
          <a:prstGeom prst="rect">
            <a:avLst/>
          </a:prstGeom>
          <a:noFill/>
          <a:ln>
            <a:noFill/>
          </a:ln>
        </p:spPr>
        <p:txBody>
          <a:bodyPr anchorCtr="0" anchor="ctr" bIns="45700" lIns="91425" spcFirstLastPara="1" rIns="91425" wrap="square" tIns="45700">
            <a:normAutofit/>
          </a:bodyPr>
          <a:lstStyle/>
          <a:p>
            <a:pPr indent="-457200" lvl="0" marL="457200" rtl="0" algn="l">
              <a:spcBef>
                <a:spcPts val="0"/>
              </a:spcBef>
              <a:spcAft>
                <a:spcPts val="0"/>
              </a:spcAft>
              <a:buSzPts val="3600"/>
              <a:buAutoNum type="arabicPeriod"/>
            </a:pPr>
            <a:r>
              <a:rPr lang="en-US"/>
              <a:t>Only Push and Pull</a:t>
            </a:r>
            <a:endParaRPr/>
          </a:p>
        </p:txBody>
      </p:sp>
      <p:sp>
        <p:nvSpPr>
          <p:cNvPr id="187" name="Google Shape;187;p21"/>
          <p:cNvSpPr txBox="1"/>
          <p:nvPr>
            <p:ph idx="12" type="sldNum"/>
          </p:nvPr>
        </p:nvSpPr>
        <p:spPr>
          <a:xfrm>
            <a:off x="8610600" y="6380811"/>
            <a:ext cx="28467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88" name="Google Shape;188;p21"/>
          <p:cNvSpPr txBox="1"/>
          <p:nvPr/>
        </p:nvSpPr>
        <p:spPr>
          <a:xfrm>
            <a:off x="914400" y="1586325"/>
            <a:ext cx="72390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200"/>
              <a:t>No Code Review or Testing Before Merging</a:t>
            </a:r>
            <a:endParaRPr b="1" sz="2200"/>
          </a:p>
        </p:txBody>
      </p:sp>
      <p:sp>
        <p:nvSpPr>
          <p:cNvPr id="189" name="Google Shape;189;p21"/>
          <p:cNvSpPr txBox="1"/>
          <p:nvPr/>
        </p:nvSpPr>
        <p:spPr>
          <a:xfrm>
            <a:off x="914400" y="2029325"/>
            <a:ext cx="60552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chemeClr val="dk1"/>
                </a:solidFill>
              </a:rPr>
              <a:t>Since </a:t>
            </a:r>
            <a:r>
              <a:rPr lang="en-US">
                <a:solidFill>
                  <a:schemeClr val="dk1"/>
                </a:solidFill>
              </a:rPr>
              <a:t>changes go directly into the main codebase, bugs and incomplete features can break the main branch at any time.</a:t>
            </a:r>
            <a:endParaRPr>
              <a:solidFill>
                <a:schemeClr val="dk1"/>
              </a:solidFill>
            </a:endParaRPr>
          </a:p>
        </p:txBody>
      </p:sp>
      <p:pic>
        <p:nvPicPr>
          <p:cNvPr id="190" name="Google Shape;190;p21"/>
          <p:cNvPicPr preferRelativeResize="0"/>
          <p:nvPr/>
        </p:nvPicPr>
        <p:blipFill>
          <a:blip r:embed="rId3">
            <a:alphaModFix/>
          </a:blip>
          <a:stretch>
            <a:fillRect/>
          </a:stretch>
        </p:blipFill>
        <p:spPr>
          <a:xfrm>
            <a:off x="964550" y="2741325"/>
            <a:ext cx="5412551" cy="2985975"/>
          </a:xfrm>
          <a:prstGeom prst="rect">
            <a:avLst/>
          </a:prstGeom>
          <a:noFill/>
          <a:ln>
            <a:noFill/>
          </a:ln>
        </p:spPr>
      </p:pic>
      <p:sp>
        <p:nvSpPr>
          <p:cNvPr id="191" name="Google Shape;191;p21"/>
          <p:cNvSpPr txBox="1"/>
          <p:nvPr/>
        </p:nvSpPr>
        <p:spPr>
          <a:xfrm>
            <a:off x="3333850" y="6088025"/>
            <a:ext cx="8700300" cy="61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lt1"/>
                </a:solidFill>
              </a:rPr>
              <a:t>Left i</a:t>
            </a:r>
            <a:r>
              <a:rPr lang="en-US">
                <a:solidFill>
                  <a:schemeClr val="lt1"/>
                </a:solidFill>
              </a:rPr>
              <a:t>mage source: </a:t>
            </a:r>
            <a:r>
              <a:rPr lang="en-US">
                <a:solidFill>
                  <a:schemeClr val="lt1"/>
                </a:solidFill>
              </a:rPr>
              <a:t>https://medium.com/codex/code-reviews-21fff62102aa</a:t>
            </a:r>
            <a:endParaRPr>
              <a:solidFill>
                <a:schemeClr val="lt1"/>
              </a:solidFill>
            </a:endParaRPr>
          </a:p>
          <a:p>
            <a:pPr indent="0" lvl="0" marL="0" rtl="0" algn="l">
              <a:spcBef>
                <a:spcPts val="0"/>
              </a:spcBef>
              <a:spcAft>
                <a:spcPts val="0"/>
              </a:spcAft>
              <a:buNone/>
            </a:pPr>
            <a:r>
              <a:rPr lang="en-US">
                <a:solidFill>
                  <a:schemeClr val="lt1"/>
                </a:solidFill>
              </a:rPr>
              <a:t>Right image source: https://iconduck.com/icons/8501/pull-requests</a:t>
            </a:r>
            <a:endParaRPr>
              <a:solidFill>
                <a:schemeClr val="lt1"/>
              </a:solidFill>
            </a:endParaRPr>
          </a:p>
        </p:txBody>
      </p:sp>
      <p:pic>
        <p:nvPicPr>
          <p:cNvPr id="192" name="Google Shape;192;p21"/>
          <p:cNvPicPr preferRelativeResize="0"/>
          <p:nvPr/>
        </p:nvPicPr>
        <p:blipFill>
          <a:blip r:embed="rId4">
            <a:alphaModFix/>
          </a:blip>
          <a:stretch>
            <a:fillRect/>
          </a:stretch>
        </p:blipFill>
        <p:spPr>
          <a:xfrm>
            <a:off x="8201250" y="1785050"/>
            <a:ext cx="2998824" cy="3473751"/>
          </a:xfrm>
          <a:prstGeom prst="rect">
            <a:avLst/>
          </a:prstGeom>
          <a:noFill/>
          <a:ln>
            <a:noFill/>
          </a:ln>
        </p:spPr>
      </p:pic>
      <p:sp>
        <p:nvSpPr>
          <p:cNvPr id="193" name="Google Shape;193;p21"/>
          <p:cNvSpPr txBox="1"/>
          <p:nvPr/>
        </p:nvSpPr>
        <p:spPr>
          <a:xfrm>
            <a:off x="8201263" y="5392263"/>
            <a:ext cx="29988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800">
                <a:solidFill>
                  <a:schemeClr val="dk1"/>
                </a:solidFill>
              </a:rPr>
              <a:t>Why pull request matters!</a:t>
            </a:r>
            <a:endParaRPr b="1" sz="1800">
              <a:solidFill>
                <a:schemeClr val="dk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90"/>
                                        </p:tgtEl>
                                        <p:attrNameLst>
                                          <p:attrName>style.visibility</p:attrName>
                                        </p:attrNameLst>
                                      </p:cBhvr>
                                      <p:to>
                                        <p:strVal val="visible"/>
                                      </p:to>
                                    </p:set>
                                    <p:anim calcmode="lin" valueType="num">
                                      <p:cBhvr additive="base">
                                        <p:cTn dur="1000"/>
                                        <p:tgtEl>
                                          <p:spTgt spid="190"/>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22"/>
          <p:cNvSpPr txBox="1"/>
          <p:nvPr>
            <p:ph type="title"/>
          </p:nvPr>
        </p:nvSpPr>
        <p:spPr>
          <a:xfrm>
            <a:off x="838199" y="0"/>
            <a:ext cx="10515600" cy="1325700"/>
          </a:xfrm>
          <a:prstGeom prst="rect">
            <a:avLst/>
          </a:prstGeom>
          <a:noFill/>
          <a:ln>
            <a:noFill/>
          </a:ln>
        </p:spPr>
        <p:txBody>
          <a:bodyPr anchorCtr="0" anchor="ctr" bIns="45700" lIns="91425" spcFirstLastPara="1" rIns="91425" wrap="square" tIns="45700">
            <a:normAutofit/>
          </a:bodyPr>
          <a:lstStyle/>
          <a:p>
            <a:pPr indent="-457200" lvl="0" marL="457200" rtl="0" algn="l">
              <a:spcBef>
                <a:spcPts val="0"/>
              </a:spcBef>
              <a:spcAft>
                <a:spcPts val="0"/>
              </a:spcAft>
              <a:buSzPts val="3600"/>
              <a:buAutoNum type="arabicPeriod"/>
            </a:pPr>
            <a:r>
              <a:rPr lang="en-US"/>
              <a:t>Only Push and Pull</a:t>
            </a:r>
            <a:endParaRPr/>
          </a:p>
        </p:txBody>
      </p:sp>
      <p:sp>
        <p:nvSpPr>
          <p:cNvPr id="199" name="Google Shape;199;p22"/>
          <p:cNvSpPr txBox="1"/>
          <p:nvPr>
            <p:ph idx="12" type="sldNum"/>
          </p:nvPr>
        </p:nvSpPr>
        <p:spPr>
          <a:xfrm>
            <a:off x="8610600" y="6380811"/>
            <a:ext cx="28467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00" name="Google Shape;200;p22"/>
          <p:cNvSpPr txBox="1"/>
          <p:nvPr/>
        </p:nvSpPr>
        <p:spPr>
          <a:xfrm>
            <a:off x="838200" y="1510050"/>
            <a:ext cx="4925100" cy="60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800">
                <a:solidFill>
                  <a:schemeClr val="dk1"/>
                </a:solidFill>
              </a:rPr>
              <a:t>Demo of potential chaos 😔 </a:t>
            </a:r>
            <a:endParaRPr sz="2800">
              <a:solidFill>
                <a:schemeClr val="dk1"/>
              </a:solidFill>
            </a:endParaRPr>
          </a:p>
        </p:txBody>
      </p:sp>
      <p:pic>
        <p:nvPicPr>
          <p:cNvPr id="201" name="Google Shape;201;p22"/>
          <p:cNvPicPr preferRelativeResize="0"/>
          <p:nvPr/>
        </p:nvPicPr>
        <p:blipFill>
          <a:blip r:embed="rId3">
            <a:alphaModFix/>
          </a:blip>
          <a:stretch>
            <a:fillRect/>
          </a:stretch>
        </p:blipFill>
        <p:spPr>
          <a:xfrm>
            <a:off x="6221800" y="1903162"/>
            <a:ext cx="5033974" cy="3586012"/>
          </a:xfrm>
          <a:prstGeom prst="rect">
            <a:avLst/>
          </a:prstGeom>
          <a:noFill/>
          <a:ln>
            <a:noFill/>
          </a:ln>
        </p:spPr>
      </p:pic>
      <p:sp>
        <p:nvSpPr>
          <p:cNvPr id="202" name="Google Shape;202;p22"/>
          <p:cNvSpPr txBox="1"/>
          <p:nvPr/>
        </p:nvSpPr>
        <p:spPr>
          <a:xfrm>
            <a:off x="6574575" y="5389775"/>
            <a:ext cx="4681200" cy="60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u="sng">
                <a:solidFill>
                  <a:schemeClr val="dk1"/>
                </a:solidFill>
              </a:rPr>
              <a:t>(Optional) Feel free to consult online resources for better explanation of the difference between merge and rebase</a:t>
            </a:r>
            <a:endParaRPr u="sng">
              <a:solidFill>
                <a:schemeClr val="dk1"/>
              </a:solidFill>
            </a:endParaRPr>
          </a:p>
        </p:txBody>
      </p:sp>
      <p:pic>
        <p:nvPicPr>
          <p:cNvPr id="203" name="Google Shape;203;p22"/>
          <p:cNvPicPr preferRelativeResize="0"/>
          <p:nvPr/>
        </p:nvPicPr>
        <p:blipFill rotWithShape="1">
          <a:blip r:embed="rId4">
            <a:alphaModFix/>
          </a:blip>
          <a:srcRect b="0" l="15600" r="7888" t="0"/>
          <a:stretch/>
        </p:blipFill>
        <p:spPr>
          <a:xfrm>
            <a:off x="914400" y="2233075"/>
            <a:ext cx="4298633" cy="3256100"/>
          </a:xfrm>
          <a:prstGeom prst="rect">
            <a:avLst/>
          </a:prstGeom>
          <a:noFill/>
          <a:ln>
            <a:noFill/>
          </a:ln>
        </p:spPr>
      </p:pic>
      <p:sp>
        <p:nvSpPr>
          <p:cNvPr id="204" name="Google Shape;204;p22"/>
          <p:cNvSpPr txBox="1"/>
          <p:nvPr/>
        </p:nvSpPr>
        <p:spPr>
          <a:xfrm>
            <a:off x="3333850" y="6088025"/>
            <a:ext cx="8700300" cy="61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lt1"/>
                </a:solidFill>
              </a:rPr>
              <a:t>Left image source: </a:t>
            </a:r>
            <a:r>
              <a:rPr lang="en-US">
                <a:solidFill>
                  <a:schemeClr val="lt1"/>
                </a:solidFill>
              </a:rPr>
              <a:t>https://www.freecodecamp.org/news/resolve-merge-conflicts-in-git-a-practical-guide/</a:t>
            </a:r>
            <a:endParaRPr>
              <a:solidFill>
                <a:schemeClr val="lt1"/>
              </a:solidFill>
            </a:endParaRPr>
          </a:p>
          <a:p>
            <a:pPr indent="0" lvl="0" marL="0" rtl="0" algn="l">
              <a:spcBef>
                <a:spcPts val="0"/>
              </a:spcBef>
              <a:spcAft>
                <a:spcPts val="0"/>
              </a:spcAft>
              <a:buNone/>
            </a:pPr>
            <a:r>
              <a:rPr lang="en-US">
                <a:solidFill>
                  <a:schemeClr val="lt1"/>
                </a:solidFill>
              </a:rPr>
              <a:t>Right image source: </a:t>
            </a:r>
            <a:r>
              <a:rPr lang="en-US">
                <a:solidFill>
                  <a:schemeClr val="lt1"/>
                </a:solidFill>
              </a:rPr>
              <a:t>https://unstop.com/blog/git-rebase-vs-merge</a:t>
            </a:r>
            <a:endParaRPr>
              <a:solidFill>
                <a:schemeClr val="lt1"/>
              </a:solidFill>
            </a:endParaRPr>
          </a:p>
        </p:txBody>
      </p:sp>
      <p:sp>
        <p:nvSpPr>
          <p:cNvPr id="205" name="Google Shape;205;p22"/>
          <p:cNvSpPr txBox="1"/>
          <p:nvPr/>
        </p:nvSpPr>
        <p:spPr>
          <a:xfrm>
            <a:off x="7742025" y="1325700"/>
            <a:ext cx="2346300" cy="42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2000">
                <a:solidFill>
                  <a:schemeClr val="dk1"/>
                </a:solidFill>
              </a:rPr>
              <a:t>Merge VS Rebase</a:t>
            </a:r>
            <a:endParaRPr b="1" sz="2000">
              <a:solidFill>
                <a:schemeClr val="dk1"/>
              </a:solidFill>
            </a:endParaRPr>
          </a:p>
        </p:txBody>
      </p:sp>
      <p:cxnSp>
        <p:nvCxnSpPr>
          <p:cNvPr id="206" name="Google Shape;206;p22"/>
          <p:cNvCxnSpPr/>
          <p:nvPr/>
        </p:nvCxnSpPr>
        <p:spPr>
          <a:xfrm>
            <a:off x="5882100" y="1325700"/>
            <a:ext cx="23400" cy="4646400"/>
          </a:xfrm>
          <a:prstGeom prst="straightConnector1">
            <a:avLst/>
          </a:prstGeom>
          <a:noFill/>
          <a:ln cap="flat" cmpd="sng" w="9525">
            <a:solidFill>
              <a:schemeClr val="dk2"/>
            </a:solidFill>
            <a:prstDash val="dot"/>
            <a:round/>
            <a:headEnd len="med" w="med" type="none"/>
            <a:tailEnd len="med" w="med"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0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0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23"/>
          <p:cNvSpPr txBox="1"/>
          <p:nvPr>
            <p:ph type="title"/>
          </p:nvPr>
        </p:nvSpPr>
        <p:spPr>
          <a:xfrm>
            <a:off x="838199" y="0"/>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None/>
            </a:pPr>
            <a:r>
              <a:rPr lang="en-US"/>
              <a:t>2. Fork and Pull Requests</a:t>
            </a:r>
            <a:endParaRPr/>
          </a:p>
        </p:txBody>
      </p:sp>
      <p:sp>
        <p:nvSpPr>
          <p:cNvPr id="212" name="Google Shape;212;p23"/>
          <p:cNvSpPr txBox="1"/>
          <p:nvPr>
            <p:ph idx="12" type="sldNum"/>
          </p:nvPr>
        </p:nvSpPr>
        <p:spPr>
          <a:xfrm>
            <a:off x="8610600" y="6380811"/>
            <a:ext cx="28467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213" name="Google Shape;213;p23"/>
          <p:cNvPicPr preferRelativeResize="0"/>
          <p:nvPr/>
        </p:nvPicPr>
        <p:blipFill>
          <a:blip r:embed="rId3">
            <a:alphaModFix/>
          </a:blip>
          <a:stretch>
            <a:fillRect/>
          </a:stretch>
        </p:blipFill>
        <p:spPr>
          <a:xfrm>
            <a:off x="914400" y="1810025"/>
            <a:ext cx="3237950" cy="3237950"/>
          </a:xfrm>
          <a:prstGeom prst="rect">
            <a:avLst/>
          </a:prstGeom>
          <a:noFill/>
          <a:ln>
            <a:noFill/>
          </a:ln>
        </p:spPr>
      </p:pic>
      <p:sp>
        <p:nvSpPr>
          <p:cNvPr id="214" name="Google Shape;214;p23"/>
          <p:cNvSpPr txBox="1"/>
          <p:nvPr/>
        </p:nvSpPr>
        <p:spPr>
          <a:xfrm>
            <a:off x="3407400" y="6087900"/>
            <a:ext cx="8049900" cy="54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200">
                <a:solidFill>
                  <a:schemeClr val="lt1"/>
                </a:solidFill>
              </a:rPr>
              <a:t>Left image source: https://dev.to/cadams/why-git-fork-is-my-favorite-git-client-19fe</a:t>
            </a:r>
            <a:endParaRPr sz="1200">
              <a:solidFill>
                <a:schemeClr val="lt1"/>
              </a:solidFill>
            </a:endParaRPr>
          </a:p>
          <a:p>
            <a:pPr indent="0" lvl="0" marL="0" rtl="0" algn="l">
              <a:spcBef>
                <a:spcPts val="0"/>
              </a:spcBef>
              <a:spcAft>
                <a:spcPts val="0"/>
              </a:spcAft>
              <a:buNone/>
            </a:pPr>
            <a:r>
              <a:rPr lang="en-US" sz="1200">
                <a:solidFill>
                  <a:schemeClr val="lt1"/>
                </a:solidFill>
              </a:rPr>
              <a:t>Right image source: </a:t>
            </a:r>
            <a:r>
              <a:rPr lang="en-US" sz="1200">
                <a:solidFill>
                  <a:schemeClr val="lt1"/>
                </a:solidFill>
              </a:rPr>
              <a:t>https://pages.github.nceas.ucsb.edu/lter/github-workshop/appendix-c-forks.html#what-is-a-fork</a:t>
            </a:r>
            <a:endParaRPr sz="1200">
              <a:solidFill>
                <a:schemeClr val="lt1"/>
              </a:solidFill>
            </a:endParaRPr>
          </a:p>
        </p:txBody>
      </p:sp>
      <p:pic>
        <p:nvPicPr>
          <p:cNvPr id="215" name="Google Shape;215;p23"/>
          <p:cNvPicPr preferRelativeResize="0"/>
          <p:nvPr/>
        </p:nvPicPr>
        <p:blipFill rotWithShape="1">
          <a:blip r:embed="rId4">
            <a:alphaModFix/>
          </a:blip>
          <a:srcRect b="5731" l="0" r="0" t="0"/>
          <a:stretch/>
        </p:blipFill>
        <p:spPr>
          <a:xfrm>
            <a:off x="5937175" y="1536175"/>
            <a:ext cx="5016576" cy="4202050"/>
          </a:xfrm>
          <a:prstGeom prst="rect">
            <a:avLst/>
          </a:prstGeom>
          <a:noFill/>
          <a:ln>
            <a:noFill/>
          </a:ln>
        </p:spPr>
      </p:pic>
      <p:sp>
        <p:nvSpPr>
          <p:cNvPr id="216" name="Google Shape;216;p23"/>
          <p:cNvSpPr/>
          <p:nvPr/>
        </p:nvSpPr>
        <p:spPr>
          <a:xfrm>
            <a:off x="4344325" y="3403450"/>
            <a:ext cx="1380000" cy="232200"/>
          </a:xfrm>
          <a:prstGeom prst="rightArrow">
            <a:avLst>
              <a:gd fmla="val 50000" name="adj1"/>
              <a:gd fmla="val 50000" name="adj2"/>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17" name="Google Shape;217;p23"/>
          <p:cNvSpPr/>
          <p:nvPr/>
        </p:nvSpPr>
        <p:spPr>
          <a:xfrm rot="10800000">
            <a:off x="10953750" y="2741200"/>
            <a:ext cx="755100" cy="1057200"/>
          </a:xfrm>
          <a:prstGeom prst="curvedRightArrow">
            <a:avLst>
              <a:gd fmla="val 25000" name="adj1"/>
              <a:gd fmla="val 50000" name="adj2"/>
              <a:gd fmla="val 25000" name="adj3"/>
            </a:avLst>
          </a:prstGeom>
          <a:solidFill>
            <a:srgbClr val="71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18" name="Google Shape;218;p23"/>
          <p:cNvSpPr txBox="1"/>
          <p:nvPr/>
        </p:nvSpPr>
        <p:spPr>
          <a:xfrm>
            <a:off x="10953750" y="3798400"/>
            <a:ext cx="1161600" cy="36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200">
                <a:solidFill>
                  <a:schemeClr val="dk1"/>
                </a:solidFill>
              </a:rPr>
              <a:t>Pull Request</a:t>
            </a:r>
            <a:endParaRPr b="1" sz="1200">
              <a:solidFill>
                <a:schemeClr val="dk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1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1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24"/>
          <p:cNvSpPr txBox="1"/>
          <p:nvPr>
            <p:ph type="title"/>
          </p:nvPr>
        </p:nvSpPr>
        <p:spPr>
          <a:xfrm>
            <a:off x="838199" y="0"/>
            <a:ext cx="10515600" cy="13257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1100"/>
              <a:buFont typeface="Arial"/>
              <a:buNone/>
            </a:pPr>
            <a:r>
              <a:rPr lang="en-US"/>
              <a:t>2. Fork and Pull Requests</a:t>
            </a:r>
            <a:endParaRPr/>
          </a:p>
        </p:txBody>
      </p:sp>
      <p:sp>
        <p:nvSpPr>
          <p:cNvPr id="224" name="Google Shape;224;p24"/>
          <p:cNvSpPr txBox="1"/>
          <p:nvPr>
            <p:ph idx="12" type="sldNum"/>
          </p:nvPr>
        </p:nvSpPr>
        <p:spPr>
          <a:xfrm>
            <a:off x="8610600" y="6380811"/>
            <a:ext cx="28467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25" name="Google Shape;225;p24"/>
          <p:cNvSpPr txBox="1"/>
          <p:nvPr/>
        </p:nvSpPr>
        <p:spPr>
          <a:xfrm>
            <a:off x="3277500" y="6124925"/>
            <a:ext cx="8179800" cy="73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200">
                <a:solidFill>
                  <a:schemeClr val="lt1"/>
                </a:solidFill>
              </a:rPr>
              <a:t>Reference: https://docs.github.com/en/pull-requests/collaborating-with-pull-requests/working-with-forks/fork-a-repo</a:t>
            </a:r>
            <a:endParaRPr sz="1200">
              <a:solidFill>
                <a:schemeClr val="lt1"/>
              </a:solidFill>
            </a:endParaRPr>
          </a:p>
          <a:p>
            <a:pPr indent="0" lvl="0" marL="0" rtl="0" algn="l">
              <a:spcBef>
                <a:spcPts val="0"/>
              </a:spcBef>
              <a:spcAft>
                <a:spcPts val="0"/>
              </a:spcAft>
              <a:buNone/>
            </a:pPr>
            <a:r>
              <a:rPr lang="en-US" sz="1200">
                <a:solidFill>
                  <a:schemeClr val="lt1"/>
                </a:solidFill>
              </a:rPr>
              <a:t>Left image source: https://iconduck.com/icons/315749/git-fork</a:t>
            </a:r>
            <a:endParaRPr sz="1200">
              <a:solidFill>
                <a:schemeClr val="lt1"/>
              </a:solidFill>
            </a:endParaRPr>
          </a:p>
          <a:p>
            <a:pPr indent="0" lvl="0" marL="0" rtl="0" algn="l">
              <a:spcBef>
                <a:spcPts val="0"/>
              </a:spcBef>
              <a:spcAft>
                <a:spcPts val="0"/>
              </a:spcAft>
              <a:buNone/>
            </a:pPr>
            <a:r>
              <a:rPr lang="en-US" sz="1200">
                <a:solidFill>
                  <a:schemeClr val="lt1"/>
                </a:solidFill>
              </a:rPr>
              <a:t>Right image source: https://www.tomasbeuzen.com/post/git-fork-branch-pull/</a:t>
            </a:r>
            <a:endParaRPr sz="1200">
              <a:solidFill>
                <a:schemeClr val="lt1"/>
              </a:solidFill>
            </a:endParaRPr>
          </a:p>
        </p:txBody>
      </p:sp>
      <p:sp>
        <p:nvSpPr>
          <p:cNvPr id="226" name="Google Shape;226;p24"/>
          <p:cNvSpPr txBox="1"/>
          <p:nvPr/>
        </p:nvSpPr>
        <p:spPr>
          <a:xfrm>
            <a:off x="3735375" y="1637813"/>
            <a:ext cx="3217500" cy="227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700">
                <a:solidFill>
                  <a:schemeClr val="dk1"/>
                </a:solidFill>
                <a:highlight>
                  <a:srgbClr val="FFFFFF"/>
                </a:highlight>
              </a:rPr>
              <a:t>A </a:t>
            </a:r>
            <a:r>
              <a:rPr b="1" lang="en-US" sz="1700">
                <a:solidFill>
                  <a:schemeClr val="dk1"/>
                </a:solidFill>
                <a:highlight>
                  <a:srgbClr val="FFFFFF"/>
                </a:highlight>
              </a:rPr>
              <a:t>fork</a:t>
            </a:r>
            <a:r>
              <a:rPr lang="en-US" sz="1700">
                <a:solidFill>
                  <a:schemeClr val="dk1"/>
                </a:solidFill>
                <a:highlight>
                  <a:srgbClr val="FFFFFF"/>
                </a:highlight>
              </a:rPr>
              <a:t> is a new repository that shares code and visibility settings with the original “upstream” repository. Forks are often used to iterate on ideas or changes before they are proposed back to the upstream repository. </a:t>
            </a:r>
            <a:endParaRPr sz="1900">
              <a:solidFill>
                <a:schemeClr val="dk1"/>
              </a:solidFill>
            </a:endParaRPr>
          </a:p>
        </p:txBody>
      </p:sp>
      <p:sp>
        <p:nvSpPr>
          <p:cNvPr id="227" name="Google Shape;227;p24"/>
          <p:cNvSpPr txBox="1"/>
          <p:nvPr/>
        </p:nvSpPr>
        <p:spPr>
          <a:xfrm>
            <a:off x="975750" y="4227825"/>
            <a:ext cx="4774200" cy="1383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US" sz="1750">
                <a:solidFill>
                  <a:srgbClr val="0E0E0E"/>
                </a:solidFill>
              </a:rPr>
              <a:t>✅ Work independently on a project.</a:t>
            </a:r>
            <a:endParaRPr sz="1750">
              <a:solidFill>
                <a:srgbClr val="0E0E0E"/>
              </a:solidFill>
            </a:endParaRPr>
          </a:p>
          <a:p>
            <a:pPr indent="0" lvl="0" marL="0" rtl="0" algn="l">
              <a:lnSpc>
                <a:spcPct val="115000"/>
              </a:lnSpc>
              <a:spcBef>
                <a:spcPts val="0"/>
              </a:spcBef>
              <a:spcAft>
                <a:spcPts val="0"/>
              </a:spcAft>
              <a:buNone/>
            </a:pPr>
            <a:r>
              <a:rPr lang="en-US" sz="1750">
                <a:solidFill>
                  <a:srgbClr val="0E0E0E"/>
                </a:solidFill>
              </a:rPr>
              <a:t>✅ Experiment with changes before merging.</a:t>
            </a:r>
            <a:endParaRPr sz="1750">
              <a:solidFill>
                <a:srgbClr val="0E0E0E"/>
              </a:solidFill>
            </a:endParaRPr>
          </a:p>
          <a:p>
            <a:pPr indent="0" lvl="0" marL="0" rtl="0" algn="l">
              <a:lnSpc>
                <a:spcPct val="115000"/>
              </a:lnSpc>
              <a:spcBef>
                <a:spcPts val="0"/>
              </a:spcBef>
              <a:spcAft>
                <a:spcPts val="0"/>
              </a:spcAft>
              <a:buNone/>
            </a:pPr>
            <a:r>
              <a:rPr lang="en-US" sz="1750">
                <a:solidFill>
                  <a:srgbClr val="0E0E0E"/>
                </a:solidFill>
              </a:rPr>
              <a:t>✅ Contribute to open-source projects.</a:t>
            </a:r>
            <a:endParaRPr sz="1750">
              <a:solidFill>
                <a:srgbClr val="0E0E0E"/>
              </a:solidFill>
            </a:endParaRPr>
          </a:p>
          <a:p>
            <a:pPr indent="0" lvl="0" marL="0" rtl="0" algn="l">
              <a:lnSpc>
                <a:spcPct val="115000"/>
              </a:lnSpc>
              <a:spcBef>
                <a:spcPts val="0"/>
              </a:spcBef>
              <a:spcAft>
                <a:spcPts val="0"/>
              </a:spcAft>
              <a:buNone/>
            </a:pPr>
            <a:r>
              <a:rPr lang="en-US" sz="1750">
                <a:solidFill>
                  <a:srgbClr val="0E0E0E"/>
                </a:solidFill>
              </a:rPr>
              <a:t>✅ Keep the original project unchanged.</a:t>
            </a:r>
            <a:endParaRPr sz="1750">
              <a:solidFill>
                <a:srgbClr val="0E0E0E"/>
              </a:solidFill>
            </a:endParaRPr>
          </a:p>
        </p:txBody>
      </p:sp>
      <p:sp>
        <p:nvSpPr>
          <p:cNvPr id="228" name="Google Shape;228;p24"/>
          <p:cNvSpPr txBox="1"/>
          <p:nvPr/>
        </p:nvSpPr>
        <p:spPr>
          <a:xfrm>
            <a:off x="7445775" y="4471775"/>
            <a:ext cx="4402500" cy="1585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300"/>
              </a:spcBef>
              <a:spcAft>
                <a:spcPts val="0"/>
              </a:spcAft>
              <a:buNone/>
            </a:pPr>
            <a:r>
              <a:rPr lang="en-US" sz="1200">
                <a:solidFill>
                  <a:srgbClr val="1F2328"/>
                </a:solidFill>
                <a:highlight>
                  <a:srgbClr val="FFFFFF"/>
                </a:highlight>
              </a:rPr>
              <a:t>If you want to contribute back to the upstream repository, you can </a:t>
            </a:r>
            <a:r>
              <a:rPr b="1" lang="en-US" sz="1200">
                <a:solidFill>
                  <a:srgbClr val="1F2328"/>
                </a:solidFill>
                <a:highlight>
                  <a:srgbClr val="FFFFFF"/>
                </a:highlight>
              </a:rPr>
              <a:t>send a request to the original author to pull your fork into their repository</a:t>
            </a:r>
            <a:r>
              <a:rPr lang="en-US" sz="1200">
                <a:solidFill>
                  <a:srgbClr val="1F2328"/>
                </a:solidFill>
                <a:highlight>
                  <a:srgbClr val="FFFFFF"/>
                </a:highlight>
              </a:rPr>
              <a:t> by submitting a pull </a:t>
            </a:r>
            <a:r>
              <a:rPr lang="en-US" sz="1200">
                <a:solidFill>
                  <a:srgbClr val="1F2328"/>
                </a:solidFill>
                <a:highlight>
                  <a:srgbClr val="FFFFFF"/>
                </a:highlight>
              </a:rPr>
              <a:t>request.</a:t>
            </a:r>
            <a:endParaRPr sz="1200">
              <a:solidFill>
                <a:srgbClr val="1F2328"/>
              </a:solidFill>
              <a:highlight>
                <a:srgbClr val="FFFFFF"/>
              </a:highlight>
            </a:endParaRPr>
          </a:p>
          <a:p>
            <a:pPr indent="0" lvl="0" marL="0" rtl="0" algn="l">
              <a:lnSpc>
                <a:spcPct val="115000"/>
              </a:lnSpc>
              <a:spcBef>
                <a:spcPts val="1200"/>
              </a:spcBef>
              <a:spcAft>
                <a:spcPts val="1200"/>
              </a:spcAft>
              <a:buNone/>
            </a:pPr>
            <a:r>
              <a:rPr lang="en-US" sz="1200">
                <a:solidFill>
                  <a:srgbClr val="1F2328"/>
                </a:solidFill>
                <a:highlight>
                  <a:srgbClr val="FFFFFF"/>
                </a:highlight>
              </a:rPr>
              <a:t>Pull requests communicate changes to a branch in a repository. Once a pull request is opened, you can </a:t>
            </a:r>
            <a:r>
              <a:rPr b="1" lang="en-US" sz="1200">
                <a:solidFill>
                  <a:srgbClr val="1F2328"/>
                </a:solidFill>
                <a:highlight>
                  <a:srgbClr val="FFFFFF"/>
                </a:highlight>
              </a:rPr>
              <a:t>review changes with collaborators and add follow-up commits</a:t>
            </a:r>
            <a:r>
              <a:rPr lang="en-US" sz="1200">
                <a:solidFill>
                  <a:srgbClr val="1F2328"/>
                </a:solidFill>
                <a:highlight>
                  <a:srgbClr val="FFFFFF"/>
                </a:highlight>
              </a:rPr>
              <a:t>.</a:t>
            </a:r>
            <a:endParaRPr sz="1200">
              <a:solidFill>
                <a:srgbClr val="1F2328"/>
              </a:solidFill>
              <a:highlight>
                <a:srgbClr val="FFFFFF"/>
              </a:highlight>
            </a:endParaRPr>
          </a:p>
        </p:txBody>
      </p:sp>
      <p:pic>
        <p:nvPicPr>
          <p:cNvPr id="229" name="Google Shape;229;p24"/>
          <p:cNvPicPr preferRelativeResize="0"/>
          <p:nvPr/>
        </p:nvPicPr>
        <p:blipFill>
          <a:blip r:embed="rId3">
            <a:alphaModFix/>
          </a:blip>
          <a:stretch>
            <a:fillRect/>
          </a:stretch>
        </p:blipFill>
        <p:spPr>
          <a:xfrm>
            <a:off x="975750" y="1614274"/>
            <a:ext cx="2439675" cy="2439649"/>
          </a:xfrm>
          <a:prstGeom prst="rect">
            <a:avLst/>
          </a:prstGeom>
          <a:noFill/>
          <a:ln>
            <a:noFill/>
          </a:ln>
        </p:spPr>
      </p:pic>
      <p:pic>
        <p:nvPicPr>
          <p:cNvPr id="230" name="Google Shape;230;p24"/>
          <p:cNvPicPr preferRelativeResize="0"/>
          <p:nvPr/>
        </p:nvPicPr>
        <p:blipFill>
          <a:blip r:embed="rId4">
            <a:alphaModFix/>
          </a:blip>
          <a:stretch>
            <a:fillRect/>
          </a:stretch>
        </p:blipFill>
        <p:spPr>
          <a:xfrm>
            <a:off x="7272850" y="1478100"/>
            <a:ext cx="4509053" cy="2713825"/>
          </a:xfrm>
          <a:prstGeom prst="rect">
            <a:avLst/>
          </a:prstGeom>
          <a:noFill/>
          <a:ln>
            <a:noFill/>
          </a:ln>
        </p:spPr>
      </p:pic>
      <p:cxnSp>
        <p:nvCxnSpPr>
          <p:cNvPr id="231" name="Google Shape;231;p24"/>
          <p:cNvCxnSpPr/>
          <p:nvPr/>
        </p:nvCxnSpPr>
        <p:spPr>
          <a:xfrm>
            <a:off x="7166975" y="1347450"/>
            <a:ext cx="23400" cy="4646400"/>
          </a:xfrm>
          <a:prstGeom prst="straightConnector1">
            <a:avLst/>
          </a:prstGeom>
          <a:noFill/>
          <a:ln cap="flat" cmpd="sng" w="9525">
            <a:solidFill>
              <a:schemeClr val="dk2"/>
            </a:solidFill>
            <a:prstDash val="dot"/>
            <a:round/>
            <a:headEnd len="med" w="med" type="none"/>
            <a:tailEnd len="med" w="med" type="none"/>
          </a:ln>
        </p:spPr>
      </p:cxnSp>
      <p:sp>
        <p:nvSpPr>
          <p:cNvPr id="232" name="Google Shape;232;p24"/>
          <p:cNvSpPr/>
          <p:nvPr/>
        </p:nvSpPr>
        <p:spPr>
          <a:xfrm>
            <a:off x="9057725" y="2432150"/>
            <a:ext cx="1018500" cy="263700"/>
          </a:xfrm>
          <a:prstGeom prst="frame">
            <a:avLst>
              <a:gd fmla="val 20449" name="adj1"/>
            </a:avLst>
          </a:prstGeom>
          <a:solidFill>
            <a:srgbClr val="71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2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2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3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3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25"/>
          <p:cNvSpPr txBox="1"/>
          <p:nvPr>
            <p:ph type="title"/>
          </p:nvPr>
        </p:nvSpPr>
        <p:spPr>
          <a:xfrm>
            <a:off x="838199" y="0"/>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None/>
            </a:pPr>
            <a:r>
              <a:rPr lang="en-US"/>
              <a:t>2. </a:t>
            </a:r>
            <a:r>
              <a:rPr lang="en-US"/>
              <a:t>Fork and Pull Requests in Action</a:t>
            </a:r>
            <a:endParaRPr/>
          </a:p>
        </p:txBody>
      </p:sp>
      <p:sp>
        <p:nvSpPr>
          <p:cNvPr id="238" name="Google Shape;238;p25"/>
          <p:cNvSpPr txBox="1"/>
          <p:nvPr>
            <p:ph idx="12" type="sldNum"/>
          </p:nvPr>
        </p:nvSpPr>
        <p:spPr>
          <a:xfrm>
            <a:off x="8610600" y="6380811"/>
            <a:ext cx="28467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239" name="Google Shape;239;p25"/>
          <p:cNvPicPr preferRelativeResize="0"/>
          <p:nvPr/>
        </p:nvPicPr>
        <p:blipFill>
          <a:blip r:embed="rId3">
            <a:alphaModFix/>
          </a:blip>
          <a:stretch>
            <a:fillRect/>
          </a:stretch>
        </p:blipFill>
        <p:spPr>
          <a:xfrm>
            <a:off x="1009825" y="1512825"/>
            <a:ext cx="10172350" cy="891613"/>
          </a:xfrm>
          <a:prstGeom prst="rect">
            <a:avLst/>
          </a:prstGeom>
          <a:noFill/>
          <a:ln>
            <a:noFill/>
          </a:ln>
        </p:spPr>
      </p:pic>
      <p:pic>
        <p:nvPicPr>
          <p:cNvPr id="240" name="Google Shape;240;p25"/>
          <p:cNvPicPr preferRelativeResize="0"/>
          <p:nvPr/>
        </p:nvPicPr>
        <p:blipFill>
          <a:blip r:embed="rId4">
            <a:alphaModFix/>
          </a:blip>
          <a:stretch>
            <a:fillRect/>
          </a:stretch>
        </p:blipFill>
        <p:spPr>
          <a:xfrm>
            <a:off x="1114375" y="2704350"/>
            <a:ext cx="4316976" cy="3197750"/>
          </a:xfrm>
          <a:prstGeom prst="rect">
            <a:avLst/>
          </a:prstGeom>
          <a:noFill/>
          <a:ln>
            <a:noFill/>
          </a:ln>
        </p:spPr>
      </p:pic>
      <p:pic>
        <p:nvPicPr>
          <p:cNvPr id="241" name="Google Shape;241;p25"/>
          <p:cNvPicPr preferRelativeResize="0"/>
          <p:nvPr/>
        </p:nvPicPr>
        <p:blipFill>
          <a:blip r:embed="rId5">
            <a:alphaModFix/>
          </a:blip>
          <a:stretch>
            <a:fillRect/>
          </a:stretch>
        </p:blipFill>
        <p:spPr>
          <a:xfrm>
            <a:off x="5988500" y="2628900"/>
            <a:ext cx="6032251" cy="3197750"/>
          </a:xfrm>
          <a:prstGeom prst="rect">
            <a:avLst/>
          </a:prstGeom>
          <a:noFill/>
          <a:ln>
            <a:noFill/>
          </a:ln>
        </p:spPr>
      </p:pic>
      <p:sp>
        <p:nvSpPr>
          <p:cNvPr id="242" name="Google Shape;242;p25"/>
          <p:cNvSpPr/>
          <p:nvPr/>
        </p:nvSpPr>
        <p:spPr>
          <a:xfrm>
            <a:off x="8153400" y="1512825"/>
            <a:ext cx="1079100" cy="326100"/>
          </a:xfrm>
          <a:prstGeom prst="frame">
            <a:avLst>
              <a:gd fmla="val 14718" name="adj1"/>
            </a:avLst>
          </a:prstGeom>
          <a:solidFill>
            <a:srgbClr val="71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3" name="Google Shape;243;p25"/>
          <p:cNvSpPr/>
          <p:nvPr/>
        </p:nvSpPr>
        <p:spPr>
          <a:xfrm>
            <a:off x="4665450" y="5574725"/>
            <a:ext cx="765900" cy="365100"/>
          </a:xfrm>
          <a:prstGeom prst="frame">
            <a:avLst>
              <a:gd fmla="val 14718" name="adj1"/>
            </a:avLst>
          </a:prstGeom>
          <a:solidFill>
            <a:srgbClr val="71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4" name="Google Shape;244;p25"/>
          <p:cNvSpPr/>
          <p:nvPr/>
        </p:nvSpPr>
        <p:spPr>
          <a:xfrm>
            <a:off x="5911800" y="2539550"/>
            <a:ext cx="2594700" cy="676200"/>
          </a:xfrm>
          <a:prstGeom prst="frame">
            <a:avLst>
              <a:gd fmla="val 8551" name="adj1"/>
            </a:avLst>
          </a:prstGeom>
          <a:solidFill>
            <a:srgbClr val="71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4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4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4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26"/>
          <p:cNvSpPr txBox="1"/>
          <p:nvPr>
            <p:ph type="title"/>
          </p:nvPr>
        </p:nvSpPr>
        <p:spPr>
          <a:xfrm>
            <a:off x="838199" y="0"/>
            <a:ext cx="10515600" cy="13257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1100"/>
              <a:buFont typeface="Arial"/>
              <a:buNone/>
            </a:pPr>
            <a:r>
              <a:rPr lang="en-US"/>
              <a:t>2. Fork and Pull Requests in Action</a:t>
            </a:r>
            <a:endParaRPr/>
          </a:p>
        </p:txBody>
      </p:sp>
      <p:sp>
        <p:nvSpPr>
          <p:cNvPr id="250" name="Google Shape;250;p26"/>
          <p:cNvSpPr txBox="1"/>
          <p:nvPr>
            <p:ph idx="12" type="sldNum"/>
          </p:nvPr>
        </p:nvSpPr>
        <p:spPr>
          <a:xfrm>
            <a:off x="8610600" y="6380811"/>
            <a:ext cx="28467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251" name="Google Shape;251;p26"/>
          <p:cNvPicPr preferRelativeResize="0"/>
          <p:nvPr/>
        </p:nvPicPr>
        <p:blipFill>
          <a:blip r:embed="rId3">
            <a:alphaModFix/>
          </a:blip>
          <a:stretch>
            <a:fillRect/>
          </a:stretch>
        </p:blipFill>
        <p:spPr>
          <a:xfrm>
            <a:off x="6843900" y="1929850"/>
            <a:ext cx="5158976" cy="2375450"/>
          </a:xfrm>
          <a:prstGeom prst="rect">
            <a:avLst/>
          </a:prstGeom>
          <a:noFill/>
          <a:ln>
            <a:noFill/>
          </a:ln>
        </p:spPr>
      </p:pic>
      <p:sp>
        <p:nvSpPr>
          <p:cNvPr id="252" name="Google Shape;252;p26"/>
          <p:cNvSpPr/>
          <p:nvPr/>
        </p:nvSpPr>
        <p:spPr>
          <a:xfrm>
            <a:off x="8235088" y="5396900"/>
            <a:ext cx="2376600" cy="4515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Local </a:t>
            </a:r>
            <a:r>
              <a:rPr lang="en-US" sz="1500">
                <a:solidFill>
                  <a:schemeClr val="hlink"/>
                </a:solidFill>
                <a:highlight>
                  <a:srgbClr val="FFFFFF"/>
                </a:highlight>
                <a:uFill>
                  <a:noFill/>
                </a:uFill>
                <a:hlinkClick r:id="rId4"/>
              </a:rPr>
              <a:t>🖥️</a:t>
            </a:r>
            <a:endParaRPr/>
          </a:p>
        </p:txBody>
      </p:sp>
      <p:sp>
        <p:nvSpPr>
          <p:cNvPr id="253" name="Google Shape;253;p26"/>
          <p:cNvSpPr/>
          <p:nvPr/>
        </p:nvSpPr>
        <p:spPr>
          <a:xfrm>
            <a:off x="8235088" y="1424975"/>
            <a:ext cx="2376600" cy="4056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Remote Forked Repo </a:t>
            </a:r>
            <a:r>
              <a:rPr lang="en-US" sz="1500">
                <a:solidFill>
                  <a:schemeClr val="hlink"/>
                </a:solidFill>
                <a:highlight>
                  <a:srgbClr val="FFFFFF"/>
                </a:highlight>
                <a:uFill>
                  <a:noFill/>
                </a:uFill>
                <a:hlinkClick r:id="rId5"/>
              </a:rPr>
              <a:t>🌐</a:t>
            </a:r>
            <a:endParaRPr/>
          </a:p>
        </p:txBody>
      </p:sp>
      <p:pic>
        <p:nvPicPr>
          <p:cNvPr id="254" name="Google Shape;254;p26"/>
          <p:cNvPicPr preferRelativeResize="0"/>
          <p:nvPr/>
        </p:nvPicPr>
        <p:blipFill>
          <a:blip r:embed="rId6">
            <a:alphaModFix/>
          </a:blip>
          <a:stretch>
            <a:fillRect/>
          </a:stretch>
        </p:blipFill>
        <p:spPr>
          <a:xfrm>
            <a:off x="409575" y="1929850"/>
            <a:ext cx="5158974" cy="2137325"/>
          </a:xfrm>
          <a:prstGeom prst="rect">
            <a:avLst/>
          </a:prstGeom>
          <a:noFill/>
          <a:ln>
            <a:noFill/>
          </a:ln>
        </p:spPr>
      </p:pic>
      <p:sp>
        <p:nvSpPr>
          <p:cNvPr id="255" name="Google Shape;255;p26"/>
          <p:cNvSpPr/>
          <p:nvPr/>
        </p:nvSpPr>
        <p:spPr>
          <a:xfrm>
            <a:off x="1590675" y="1424975"/>
            <a:ext cx="2586600" cy="4056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(Remote) Upstream Repo </a:t>
            </a:r>
            <a:r>
              <a:rPr lang="en-US" sz="1500">
                <a:solidFill>
                  <a:schemeClr val="hlink"/>
                </a:solidFill>
                <a:highlight>
                  <a:srgbClr val="FFFFFF"/>
                </a:highlight>
                <a:uFill>
                  <a:noFill/>
                </a:uFill>
                <a:hlinkClick r:id="rId7"/>
              </a:rPr>
              <a:t>🌐</a:t>
            </a:r>
            <a:endParaRPr/>
          </a:p>
        </p:txBody>
      </p:sp>
      <p:sp>
        <p:nvSpPr>
          <p:cNvPr id="256" name="Google Shape;256;p26"/>
          <p:cNvSpPr/>
          <p:nvPr/>
        </p:nvSpPr>
        <p:spPr>
          <a:xfrm>
            <a:off x="6884625" y="2120450"/>
            <a:ext cx="1821300" cy="156000"/>
          </a:xfrm>
          <a:prstGeom prst="frame">
            <a:avLst>
              <a:gd fmla="val 8551" name="adj1"/>
            </a:avLst>
          </a:prstGeom>
          <a:solidFill>
            <a:srgbClr val="71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57" name="Google Shape;257;p26"/>
          <p:cNvSpPr/>
          <p:nvPr/>
        </p:nvSpPr>
        <p:spPr>
          <a:xfrm>
            <a:off x="5706125" y="2857500"/>
            <a:ext cx="1000200" cy="1143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58" name="Google Shape;258;p26"/>
          <p:cNvSpPr/>
          <p:nvPr/>
        </p:nvSpPr>
        <p:spPr>
          <a:xfrm rot="10800000">
            <a:off x="5706125" y="3781425"/>
            <a:ext cx="1000200" cy="1143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59" name="Google Shape;259;p26"/>
          <p:cNvSpPr txBox="1"/>
          <p:nvPr/>
        </p:nvSpPr>
        <p:spPr>
          <a:xfrm>
            <a:off x="5901425" y="2542875"/>
            <a:ext cx="609600" cy="26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a:solidFill>
                  <a:schemeClr val="dk1"/>
                </a:solidFill>
              </a:rPr>
              <a:t>Fork</a:t>
            </a:r>
            <a:endParaRPr b="1">
              <a:solidFill>
                <a:schemeClr val="dk1"/>
              </a:solidFill>
            </a:endParaRPr>
          </a:p>
        </p:txBody>
      </p:sp>
      <p:sp>
        <p:nvSpPr>
          <p:cNvPr id="260" name="Google Shape;260;p26"/>
          <p:cNvSpPr txBox="1"/>
          <p:nvPr/>
        </p:nvSpPr>
        <p:spPr>
          <a:xfrm>
            <a:off x="5616875" y="3781425"/>
            <a:ext cx="1178700" cy="495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a:solidFill>
                  <a:schemeClr val="dk1"/>
                </a:solidFill>
              </a:rPr>
              <a:t>Pull Request</a:t>
            </a:r>
            <a:endParaRPr b="1">
              <a:solidFill>
                <a:schemeClr val="dk1"/>
              </a:solidFill>
            </a:endParaRPr>
          </a:p>
        </p:txBody>
      </p:sp>
      <p:sp>
        <p:nvSpPr>
          <p:cNvPr id="261" name="Google Shape;261;p26"/>
          <p:cNvSpPr/>
          <p:nvPr/>
        </p:nvSpPr>
        <p:spPr>
          <a:xfrm rot="-5400000">
            <a:off x="8742050" y="4748250"/>
            <a:ext cx="1000200" cy="1143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62" name="Google Shape;262;p26"/>
          <p:cNvSpPr/>
          <p:nvPr/>
        </p:nvSpPr>
        <p:spPr>
          <a:xfrm rot="5400000">
            <a:off x="9088850" y="4748250"/>
            <a:ext cx="1000200" cy="1143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63" name="Google Shape;263;p26"/>
          <p:cNvSpPr txBox="1"/>
          <p:nvPr/>
        </p:nvSpPr>
        <p:spPr>
          <a:xfrm>
            <a:off x="8453900" y="4548450"/>
            <a:ext cx="731100" cy="365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a:solidFill>
                  <a:schemeClr val="dk1"/>
                </a:solidFill>
              </a:rPr>
              <a:t>Push</a:t>
            </a:r>
            <a:endParaRPr b="1">
              <a:solidFill>
                <a:schemeClr val="dk1"/>
              </a:solidFill>
            </a:endParaRPr>
          </a:p>
        </p:txBody>
      </p:sp>
      <p:sp>
        <p:nvSpPr>
          <p:cNvPr id="264" name="Google Shape;264;p26"/>
          <p:cNvSpPr txBox="1"/>
          <p:nvPr/>
        </p:nvSpPr>
        <p:spPr>
          <a:xfrm>
            <a:off x="9646100" y="4548450"/>
            <a:ext cx="731100" cy="365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a:solidFill>
                  <a:schemeClr val="dk1"/>
                </a:solidFill>
              </a:rPr>
              <a:t>Clone</a:t>
            </a:r>
            <a:endParaRPr b="1">
              <a:solidFill>
                <a:schemeClr val="dk1"/>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27"/>
          <p:cNvSpPr txBox="1"/>
          <p:nvPr>
            <p:ph type="title"/>
          </p:nvPr>
        </p:nvSpPr>
        <p:spPr>
          <a:xfrm>
            <a:off x="838199" y="0"/>
            <a:ext cx="10515600" cy="13257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1100"/>
              <a:buFont typeface="Arial"/>
              <a:buNone/>
            </a:pPr>
            <a:r>
              <a:rPr lang="en-US"/>
              <a:t>2. Fork and Pull Requests in Action</a:t>
            </a:r>
            <a:endParaRPr/>
          </a:p>
        </p:txBody>
      </p:sp>
      <p:sp>
        <p:nvSpPr>
          <p:cNvPr id="270" name="Google Shape;270;p27"/>
          <p:cNvSpPr txBox="1"/>
          <p:nvPr>
            <p:ph idx="12" type="sldNum"/>
          </p:nvPr>
        </p:nvSpPr>
        <p:spPr>
          <a:xfrm>
            <a:off x="8610600" y="6380811"/>
            <a:ext cx="28467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71" name="Google Shape;271;p27"/>
          <p:cNvSpPr txBox="1"/>
          <p:nvPr/>
        </p:nvSpPr>
        <p:spPr>
          <a:xfrm>
            <a:off x="3338100" y="1497013"/>
            <a:ext cx="5515800" cy="53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800">
                <a:solidFill>
                  <a:schemeClr val="dk1"/>
                </a:solidFill>
              </a:rPr>
              <a:t>Best Practice for Setting up Local Forked Repo</a:t>
            </a:r>
            <a:endParaRPr b="1" sz="1800">
              <a:solidFill>
                <a:schemeClr val="dk1"/>
              </a:solidFill>
            </a:endParaRPr>
          </a:p>
        </p:txBody>
      </p:sp>
      <p:pic>
        <p:nvPicPr>
          <p:cNvPr id="272" name="Google Shape;272;p27"/>
          <p:cNvPicPr preferRelativeResize="0"/>
          <p:nvPr/>
        </p:nvPicPr>
        <p:blipFill rotWithShape="1">
          <a:blip r:embed="rId3">
            <a:alphaModFix/>
          </a:blip>
          <a:srcRect b="5731" l="29947" r="0" t="39891"/>
          <a:stretch/>
        </p:blipFill>
        <p:spPr>
          <a:xfrm>
            <a:off x="967125" y="2205025"/>
            <a:ext cx="4779602" cy="3296724"/>
          </a:xfrm>
          <a:prstGeom prst="rect">
            <a:avLst/>
          </a:prstGeom>
          <a:noFill/>
          <a:ln>
            <a:noFill/>
          </a:ln>
        </p:spPr>
      </p:pic>
      <p:sp>
        <p:nvSpPr>
          <p:cNvPr id="273" name="Google Shape;273;p27"/>
          <p:cNvSpPr txBox="1"/>
          <p:nvPr/>
        </p:nvSpPr>
        <p:spPr>
          <a:xfrm>
            <a:off x="6580125" y="2035850"/>
            <a:ext cx="5403900" cy="346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i="1" lang="en-US" sz="1300">
                <a:solidFill>
                  <a:srgbClr val="A05000"/>
                </a:solidFill>
                <a:latin typeface="Roboto Mono"/>
                <a:ea typeface="Roboto Mono"/>
                <a:cs typeface="Roboto Mono"/>
                <a:sym typeface="Roboto Mono"/>
              </a:rPr>
              <a:t># Step 1: Clone Your Fork</a:t>
            </a:r>
            <a:endParaRPr sz="1300">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US" sz="1300">
                <a:solidFill>
                  <a:srgbClr val="3000A0"/>
                </a:solidFill>
                <a:latin typeface="Roboto Mono"/>
                <a:ea typeface="Roboto Mono"/>
                <a:cs typeface="Roboto Mono"/>
                <a:sym typeface="Roboto Mono"/>
              </a:rPr>
              <a:t>git</a:t>
            </a:r>
            <a:r>
              <a:rPr lang="en-US" sz="1300">
                <a:latin typeface="Roboto Mono"/>
                <a:ea typeface="Roboto Mono"/>
                <a:cs typeface="Roboto Mono"/>
                <a:sym typeface="Roboto Mono"/>
              </a:rPr>
              <a:t> clone https://github.com/[your-username]/[repo-name].git</a:t>
            </a:r>
            <a:endParaRPr sz="1300">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US" sz="1300">
                <a:solidFill>
                  <a:srgbClr val="3000A0"/>
                </a:solidFill>
                <a:latin typeface="Roboto Mono"/>
                <a:ea typeface="Roboto Mono"/>
                <a:cs typeface="Roboto Mono"/>
                <a:sym typeface="Roboto Mono"/>
              </a:rPr>
              <a:t>cd</a:t>
            </a:r>
            <a:r>
              <a:rPr lang="en-US" sz="1300">
                <a:latin typeface="Roboto Mono"/>
                <a:ea typeface="Roboto Mono"/>
                <a:cs typeface="Roboto Mono"/>
                <a:sym typeface="Roboto Mono"/>
              </a:rPr>
              <a:t> [repo-name]</a:t>
            </a:r>
            <a:endParaRPr sz="1300">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t/>
            </a:r>
            <a:endParaRPr sz="1300">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i="1" lang="en-US" sz="1300">
                <a:solidFill>
                  <a:srgbClr val="A05000"/>
                </a:solidFill>
                <a:latin typeface="Roboto Mono"/>
                <a:ea typeface="Roboto Mono"/>
                <a:cs typeface="Roboto Mono"/>
                <a:sym typeface="Roboto Mono"/>
              </a:rPr>
              <a:t># Step 2: Add the Original Repository as an Upstream Remote</a:t>
            </a:r>
            <a:endParaRPr sz="1300">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US" sz="1300">
                <a:solidFill>
                  <a:srgbClr val="3000A0"/>
                </a:solidFill>
                <a:latin typeface="Roboto Mono"/>
                <a:ea typeface="Roboto Mono"/>
                <a:cs typeface="Roboto Mono"/>
                <a:sym typeface="Roboto Mono"/>
              </a:rPr>
              <a:t>git</a:t>
            </a:r>
            <a:r>
              <a:rPr lang="en-US" sz="1300">
                <a:latin typeface="Roboto Mono"/>
                <a:ea typeface="Roboto Mono"/>
                <a:cs typeface="Roboto Mono"/>
                <a:sym typeface="Roboto Mono"/>
              </a:rPr>
              <a:t> remote add upstream https://github.com/[original-owner]/[repo-name].git</a:t>
            </a:r>
            <a:endParaRPr sz="1300">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t/>
            </a:r>
            <a:endParaRPr sz="1300">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i="1" lang="en-US" sz="1300">
                <a:solidFill>
                  <a:srgbClr val="A05000"/>
                </a:solidFill>
                <a:latin typeface="Roboto Mono"/>
                <a:ea typeface="Roboto Mono"/>
                <a:cs typeface="Roboto Mono"/>
                <a:sym typeface="Roboto Mono"/>
              </a:rPr>
              <a:t># Step 3: Fetch Updates from the Original Repository</a:t>
            </a:r>
            <a:endParaRPr sz="1300">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US" sz="1300">
                <a:solidFill>
                  <a:srgbClr val="3000A0"/>
                </a:solidFill>
                <a:latin typeface="Roboto Mono"/>
                <a:ea typeface="Roboto Mono"/>
                <a:cs typeface="Roboto Mono"/>
                <a:sym typeface="Roboto Mono"/>
              </a:rPr>
              <a:t>git</a:t>
            </a:r>
            <a:r>
              <a:rPr lang="en-US" sz="1300">
                <a:latin typeface="Roboto Mono"/>
                <a:ea typeface="Roboto Mono"/>
                <a:cs typeface="Roboto Mono"/>
                <a:sym typeface="Roboto Mono"/>
              </a:rPr>
              <a:t> fetch upstream</a:t>
            </a:r>
            <a:endParaRPr sz="1300">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t/>
            </a:r>
            <a:endParaRPr sz="1300">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i="1" lang="en-US" sz="1300">
                <a:solidFill>
                  <a:srgbClr val="A05000"/>
                </a:solidFill>
                <a:latin typeface="Roboto Mono"/>
                <a:ea typeface="Roboto Mono"/>
                <a:cs typeface="Roboto Mono"/>
                <a:sym typeface="Roboto Mono"/>
              </a:rPr>
              <a:t># Step 4: Merge Updates into Your Fork’s Main Branch</a:t>
            </a:r>
            <a:endParaRPr sz="1300">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US" sz="1300">
                <a:solidFill>
                  <a:srgbClr val="3000A0"/>
                </a:solidFill>
                <a:latin typeface="Roboto Mono"/>
                <a:ea typeface="Roboto Mono"/>
                <a:cs typeface="Roboto Mono"/>
                <a:sym typeface="Roboto Mono"/>
              </a:rPr>
              <a:t>git</a:t>
            </a:r>
            <a:r>
              <a:rPr lang="en-US" sz="1300">
                <a:latin typeface="Roboto Mono"/>
                <a:ea typeface="Roboto Mono"/>
                <a:cs typeface="Roboto Mono"/>
                <a:sym typeface="Roboto Mono"/>
              </a:rPr>
              <a:t> checkout main  </a:t>
            </a:r>
            <a:r>
              <a:rPr i="1" lang="en-US" sz="1300">
                <a:solidFill>
                  <a:srgbClr val="A05000"/>
                </a:solidFill>
                <a:latin typeface="Roboto Mono"/>
                <a:ea typeface="Roboto Mono"/>
                <a:cs typeface="Roboto Mono"/>
                <a:sym typeface="Roboto Mono"/>
              </a:rPr>
              <a:t># Ensure you're on the main branch</a:t>
            </a:r>
            <a:endParaRPr sz="1300">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US" sz="1300">
                <a:solidFill>
                  <a:srgbClr val="3000A0"/>
                </a:solidFill>
                <a:latin typeface="Roboto Mono"/>
                <a:ea typeface="Roboto Mono"/>
                <a:cs typeface="Roboto Mono"/>
                <a:sym typeface="Roboto Mono"/>
              </a:rPr>
              <a:t>git</a:t>
            </a:r>
            <a:r>
              <a:rPr lang="en-US" sz="1300">
                <a:latin typeface="Roboto Mono"/>
                <a:ea typeface="Roboto Mono"/>
                <a:cs typeface="Roboto Mono"/>
                <a:sym typeface="Roboto Mono"/>
              </a:rPr>
              <a:t> merge upstream/main</a:t>
            </a:r>
            <a:endParaRPr sz="1300">
              <a:latin typeface="Roboto Mono"/>
              <a:ea typeface="Roboto Mono"/>
              <a:cs typeface="Roboto Mono"/>
              <a:sym typeface="Roboto Mono"/>
            </a:endParaRPr>
          </a:p>
          <a:p>
            <a:pPr indent="0" lvl="0" marL="0" rtl="0" algn="l">
              <a:spcBef>
                <a:spcPts val="0"/>
              </a:spcBef>
              <a:spcAft>
                <a:spcPts val="0"/>
              </a:spcAft>
              <a:buNone/>
            </a:pPr>
            <a:r>
              <a:t/>
            </a:r>
            <a:endParaRPr sz="1300">
              <a:latin typeface="Roboto Mono"/>
              <a:ea typeface="Roboto Mono"/>
              <a:cs typeface="Roboto Mono"/>
              <a:sym typeface="Roboto Mono"/>
            </a:endParaRPr>
          </a:p>
        </p:txBody>
      </p:sp>
      <p:sp>
        <p:nvSpPr>
          <p:cNvPr id="274" name="Google Shape;274;p27"/>
          <p:cNvSpPr/>
          <p:nvPr/>
        </p:nvSpPr>
        <p:spPr>
          <a:xfrm rot="10800000">
            <a:off x="5746725" y="3627800"/>
            <a:ext cx="787500" cy="282000"/>
          </a:xfrm>
          <a:prstGeom prst="stripedRightArrow">
            <a:avLst>
              <a:gd fmla="val 50000" name="adj1"/>
              <a:gd fmla="val 50000" name="adj2"/>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7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 name="Shape 51"/>
        <p:cNvGrpSpPr/>
        <p:nvPr/>
      </p:nvGrpSpPr>
      <p:grpSpPr>
        <a:xfrm>
          <a:off x="0" y="0"/>
          <a:ext cx="0" cy="0"/>
          <a:chOff x="0" y="0"/>
          <a:chExt cx="0" cy="0"/>
        </a:xfrm>
      </p:grpSpPr>
      <p:sp>
        <p:nvSpPr>
          <p:cNvPr id="52" name="Google Shape;52;p10"/>
          <p:cNvSpPr txBox="1"/>
          <p:nvPr>
            <p:ph type="title"/>
          </p:nvPr>
        </p:nvSpPr>
        <p:spPr>
          <a:xfrm>
            <a:off x="838199" y="0"/>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chemeClr val="accent1"/>
              </a:buClr>
              <a:buSzPts val="3600"/>
              <a:buFont typeface="Arial"/>
              <a:buNone/>
            </a:pPr>
            <a:r>
              <a:rPr lang="en-US"/>
              <a:t>(Hopefully) After This Lab </a:t>
            </a:r>
            <a:endParaRPr/>
          </a:p>
        </p:txBody>
      </p:sp>
      <p:sp>
        <p:nvSpPr>
          <p:cNvPr id="53" name="Google Shape;53;p10"/>
          <p:cNvSpPr txBox="1"/>
          <p:nvPr>
            <p:ph idx="12" type="sldNum"/>
          </p:nvPr>
        </p:nvSpPr>
        <p:spPr>
          <a:xfrm>
            <a:off x="8610600" y="6380811"/>
            <a:ext cx="28467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grpSp>
        <p:nvGrpSpPr>
          <p:cNvPr id="54" name="Google Shape;54;p10"/>
          <p:cNvGrpSpPr/>
          <p:nvPr/>
        </p:nvGrpSpPr>
        <p:grpSpPr>
          <a:xfrm>
            <a:off x="431351" y="2649000"/>
            <a:ext cx="3936057" cy="1719557"/>
            <a:chOff x="323521" y="1986800"/>
            <a:chExt cx="2952116" cy="1289700"/>
          </a:xfrm>
        </p:grpSpPr>
        <p:sp>
          <p:nvSpPr>
            <p:cNvPr id="55" name="Google Shape;55;p10"/>
            <p:cNvSpPr txBox="1"/>
            <p:nvPr/>
          </p:nvSpPr>
          <p:spPr>
            <a:xfrm>
              <a:off x="323521" y="1986800"/>
              <a:ext cx="2268000" cy="1289700"/>
            </a:xfrm>
            <a:prstGeom prst="rect">
              <a:avLst/>
            </a:prstGeom>
            <a:noFill/>
            <a:ln>
              <a:noFill/>
            </a:ln>
          </p:spPr>
          <p:txBody>
            <a:bodyPr anchorCtr="0" anchor="ctr" bIns="121900" lIns="121900" spcFirstLastPara="1" rIns="121900" wrap="square" tIns="121900">
              <a:noAutofit/>
            </a:bodyPr>
            <a:lstStyle/>
            <a:p>
              <a:pPr indent="0" lvl="0" marL="0" rtl="0" algn="r">
                <a:spcBef>
                  <a:spcPts val="0"/>
                </a:spcBef>
                <a:spcAft>
                  <a:spcPts val="0"/>
                </a:spcAft>
                <a:buClr>
                  <a:schemeClr val="dk1"/>
                </a:buClr>
                <a:buSzPts val="1100"/>
                <a:buFont typeface="Arial"/>
                <a:buNone/>
              </a:pPr>
              <a:r>
                <a:rPr b="1" lang="en-US">
                  <a:latin typeface="Roboto"/>
                  <a:ea typeface="Roboto"/>
                  <a:cs typeface="Roboto"/>
                  <a:sym typeface="Roboto"/>
                </a:rPr>
                <a:t>Refresh memory on git and github</a:t>
              </a:r>
              <a:endParaRPr b="1">
                <a:latin typeface="Roboto"/>
                <a:ea typeface="Roboto"/>
                <a:cs typeface="Roboto"/>
                <a:sym typeface="Roboto"/>
              </a:endParaRPr>
            </a:p>
            <a:p>
              <a:pPr indent="0" lvl="0" marL="0" rtl="0" algn="l">
                <a:spcBef>
                  <a:spcPts val="0"/>
                </a:spcBef>
                <a:spcAft>
                  <a:spcPts val="0"/>
                </a:spcAft>
                <a:buNone/>
              </a:pPr>
              <a:r>
                <a:t/>
              </a:r>
              <a:endParaRPr b="1" sz="1600">
                <a:latin typeface="Roboto"/>
                <a:ea typeface="Roboto"/>
                <a:cs typeface="Roboto"/>
                <a:sym typeface="Roboto"/>
              </a:endParaRPr>
            </a:p>
            <a:p>
              <a:pPr indent="0" lvl="0" marL="0" rtl="0" algn="r">
                <a:spcBef>
                  <a:spcPts val="0"/>
                </a:spcBef>
                <a:spcAft>
                  <a:spcPts val="0"/>
                </a:spcAft>
                <a:buNone/>
              </a:pPr>
              <a:r>
                <a:t/>
              </a:r>
              <a:endParaRPr b="1" sz="1100">
                <a:latin typeface="Roboto"/>
                <a:ea typeface="Roboto"/>
                <a:cs typeface="Roboto"/>
                <a:sym typeface="Roboto"/>
              </a:endParaRPr>
            </a:p>
            <a:p>
              <a:pPr indent="0" lvl="0" marL="0" rtl="0" algn="l">
                <a:spcBef>
                  <a:spcPts val="0"/>
                </a:spcBef>
                <a:spcAft>
                  <a:spcPts val="0"/>
                </a:spcAft>
                <a:buNone/>
              </a:pPr>
              <a:r>
                <a:rPr lang="en-US" sz="1100">
                  <a:latin typeface="Roboto"/>
                  <a:ea typeface="Roboto"/>
                  <a:cs typeface="Roboto"/>
                  <a:sym typeface="Roboto"/>
                </a:rPr>
                <a:t>1 The relationship between git and github </a:t>
              </a:r>
              <a:endParaRPr sz="1100">
                <a:latin typeface="Roboto"/>
                <a:ea typeface="Roboto"/>
                <a:cs typeface="Roboto"/>
                <a:sym typeface="Roboto"/>
              </a:endParaRPr>
            </a:p>
            <a:p>
              <a:pPr indent="0" lvl="0" marL="0" rtl="0" algn="l">
                <a:spcBef>
                  <a:spcPts val="2100"/>
                </a:spcBef>
                <a:spcAft>
                  <a:spcPts val="2100"/>
                </a:spcAft>
                <a:buNone/>
              </a:pPr>
              <a:r>
                <a:rPr lang="en-US" sz="1100">
                  <a:latin typeface="Roboto"/>
                  <a:ea typeface="Roboto"/>
                  <a:cs typeface="Roboto"/>
                  <a:sym typeface="Roboto"/>
                </a:rPr>
                <a:t>2 Different parts of git repositories</a:t>
              </a:r>
              <a:endParaRPr sz="1100">
                <a:latin typeface="Roboto"/>
                <a:ea typeface="Roboto"/>
                <a:cs typeface="Roboto"/>
                <a:sym typeface="Roboto"/>
              </a:endParaRPr>
            </a:p>
          </p:txBody>
        </p:sp>
        <p:cxnSp>
          <p:nvCxnSpPr>
            <p:cNvPr id="56" name="Google Shape;56;p10"/>
            <p:cNvCxnSpPr/>
            <p:nvPr/>
          </p:nvCxnSpPr>
          <p:spPr>
            <a:xfrm rot="10800000">
              <a:off x="2642038" y="2647950"/>
              <a:ext cx="633600" cy="0"/>
            </a:xfrm>
            <a:prstGeom prst="straightConnector1">
              <a:avLst/>
            </a:prstGeom>
            <a:noFill/>
            <a:ln cap="flat" cmpd="sng" w="9525">
              <a:solidFill>
                <a:srgbClr val="D83729"/>
              </a:solidFill>
              <a:prstDash val="solid"/>
              <a:round/>
              <a:headEnd len="sm" w="sm" type="none"/>
              <a:tailEnd len="med" w="med" type="oval"/>
            </a:ln>
          </p:spPr>
        </p:cxnSp>
      </p:grpSp>
      <p:grpSp>
        <p:nvGrpSpPr>
          <p:cNvPr id="57" name="Google Shape;57;p10"/>
          <p:cNvGrpSpPr/>
          <p:nvPr/>
        </p:nvGrpSpPr>
        <p:grpSpPr>
          <a:xfrm>
            <a:off x="6946276" y="1413765"/>
            <a:ext cx="4814080" cy="1719557"/>
            <a:chOff x="5209838" y="1060350"/>
            <a:chExt cx="3610650" cy="1289700"/>
          </a:xfrm>
        </p:grpSpPr>
        <p:sp>
          <p:nvSpPr>
            <p:cNvPr id="58" name="Google Shape;58;p10"/>
            <p:cNvSpPr txBox="1"/>
            <p:nvPr/>
          </p:nvSpPr>
          <p:spPr>
            <a:xfrm>
              <a:off x="6696488" y="1060350"/>
              <a:ext cx="2124000" cy="1289700"/>
            </a:xfrm>
            <a:prstGeom prst="rect">
              <a:avLst/>
            </a:prstGeom>
            <a:noFill/>
            <a:ln>
              <a:noFill/>
            </a:ln>
          </p:spPr>
          <p:txBody>
            <a:bodyPr anchorCtr="0" anchor="ctr" bIns="121900" lIns="121900" spcFirstLastPara="1" rIns="121900" wrap="square" tIns="121900">
              <a:noAutofit/>
            </a:bodyPr>
            <a:lstStyle/>
            <a:p>
              <a:pPr indent="0" lvl="0" marL="0" rtl="0" algn="l">
                <a:spcBef>
                  <a:spcPts val="0"/>
                </a:spcBef>
                <a:spcAft>
                  <a:spcPts val="0"/>
                </a:spcAft>
                <a:buNone/>
              </a:pPr>
              <a:r>
                <a:rPr b="1" lang="en-US" sz="1600">
                  <a:latin typeface="Roboto"/>
                  <a:ea typeface="Roboto"/>
                  <a:cs typeface="Roboto"/>
                  <a:sym typeface="Roboto"/>
                </a:rPr>
                <a:t>Outlook of advanced topics</a:t>
              </a:r>
              <a:endParaRPr b="1" sz="1600">
                <a:latin typeface="Roboto"/>
                <a:ea typeface="Roboto"/>
                <a:cs typeface="Roboto"/>
                <a:sym typeface="Roboto"/>
              </a:endParaRPr>
            </a:p>
            <a:p>
              <a:pPr indent="0" lvl="0" marL="0" rtl="0" algn="l">
                <a:spcBef>
                  <a:spcPts val="0"/>
                </a:spcBef>
                <a:spcAft>
                  <a:spcPts val="0"/>
                </a:spcAft>
                <a:buNone/>
              </a:pPr>
              <a:r>
                <a:t/>
              </a:r>
              <a:endParaRPr b="1" sz="1100">
                <a:latin typeface="Roboto"/>
                <a:ea typeface="Roboto"/>
                <a:cs typeface="Roboto"/>
                <a:sym typeface="Roboto"/>
              </a:endParaRPr>
            </a:p>
            <a:p>
              <a:pPr indent="0" lvl="0" marL="0" rtl="0" algn="l">
                <a:spcBef>
                  <a:spcPts val="0"/>
                </a:spcBef>
                <a:spcAft>
                  <a:spcPts val="0"/>
                </a:spcAft>
                <a:buNone/>
              </a:pPr>
              <a:r>
                <a:rPr lang="en-US" sz="1100">
                  <a:latin typeface="Roboto"/>
                  <a:ea typeface="Roboto"/>
                  <a:cs typeface="Roboto"/>
                  <a:sym typeface="Roboto"/>
                </a:rPr>
                <a:t>1 Different types of merge</a:t>
              </a:r>
              <a:endParaRPr sz="1100">
                <a:latin typeface="Roboto"/>
                <a:ea typeface="Roboto"/>
                <a:cs typeface="Roboto"/>
                <a:sym typeface="Roboto"/>
              </a:endParaRPr>
            </a:p>
            <a:p>
              <a:pPr indent="0" lvl="0" marL="0" rtl="0" algn="l">
                <a:spcBef>
                  <a:spcPts val="2100"/>
                </a:spcBef>
                <a:spcAft>
                  <a:spcPts val="0"/>
                </a:spcAft>
                <a:buNone/>
              </a:pPr>
              <a:r>
                <a:rPr lang="en-US" sz="1100">
                  <a:latin typeface="Roboto"/>
                  <a:ea typeface="Roboto"/>
                  <a:cs typeface="Roboto"/>
                  <a:sym typeface="Roboto"/>
                </a:rPr>
                <a:t>2 Ways to withdraw an action</a:t>
              </a:r>
              <a:endParaRPr sz="1100">
                <a:latin typeface="Roboto"/>
                <a:ea typeface="Roboto"/>
                <a:cs typeface="Roboto"/>
                <a:sym typeface="Roboto"/>
              </a:endParaRPr>
            </a:p>
            <a:p>
              <a:pPr indent="0" lvl="0" marL="0" rtl="0" algn="l">
                <a:spcBef>
                  <a:spcPts val="2100"/>
                </a:spcBef>
                <a:spcAft>
                  <a:spcPts val="2100"/>
                </a:spcAft>
                <a:buNone/>
              </a:pPr>
              <a:r>
                <a:rPr lang="en-US" sz="1100">
                  <a:latin typeface="Roboto"/>
                  <a:ea typeface="Roboto"/>
                  <a:cs typeface="Roboto"/>
                  <a:sym typeface="Roboto"/>
                </a:rPr>
                <a:t>3 Different workflows</a:t>
              </a:r>
              <a:endParaRPr sz="1100">
                <a:latin typeface="Roboto"/>
                <a:ea typeface="Roboto"/>
                <a:cs typeface="Roboto"/>
                <a:sym typeface="Roboto"/>
              </a:endParaRPr>
            </a:p>
          </p:txBody>
        </p:sp>
        <p:cxnSp>
          <p:nvCxnSpPr>
            <p:cNvPr id="59" name="Google Shape;59;p10"/>
            <p:cNvCxnSpPr/>
            <p:nvPr/>
          </p:nvCxnSpPr>
          <p:spPr>
            <a:xfrm>
              <a:off x="5209838" y="1705200"/>
              <a:ext cx="1286700" cy="0"/>
            </a:xfrm>
            <a:prstGeom prst="straightConnector1">
              <a:avLst/>
            </a:prstGeom>
            <a:noFill/>
            <a:ln cap="flat" cmpd="sng" w="9525">
              <a:solidFill>
                <a:srgbClr val="801F17"/>
              </a:solidFill>
              <a:prstDash val="solid"/>
              <a:round/>
              <a:headEnd len="sm" w="sm" type="none"/>
              <a:tailEnd len="med" w="med" type="oval"/>
            </a:ln>
          </p:spPr>
        </p:cxnSp>
      </p:grpSp>
      <p:grpSp>
        <p:nvGrpSpPr>
          <p:cNvPr id="60" name="Google Shape;60;p10"/>
          <p:cNvGrpSpPr/>
          <p:nvPr/>
        </p:nvGrpSpPr>
        <p:grpSpPr>
          <a:xfrm>
            <a:off x="6946276" y="4027166"/>
            <a:ext cx="4814080" cy="1719557"/>
            <a:chOff x="5209838" y="3020450"/>
            <a:chExt cx="3610650" cy="1289700"/>
          </a:xfrm>
        </p:grpSpPr>
        <p:sp>
          <p:nvSpPr>
            <p:cNvPr id="61" name="Google Shape;61;p10"/>
            <p:cNvSpPr txBox="1"/>
            <p:nvPr/>
          </p:nvSpPr>
          <p:spPr>
            <a:xfrm>
              <a:off x="6696488" y="3020450"/>
              <a:ext cx="2124000" cy="1289700"/>
            </a:xfrm>
            <a:prstGeom prst="rect">
              <a:avLst/>
            </a:prstGeom>
            <a:noFill/>
            <a:ln>
              <a:noFill/>
            </a:ln>
          </p:spPr>
          <p:txBody>
            <a:bodyPr anchorCtr="0" anchor="ctr" bIns="121900" lIns="121900" spcFirstLastPara="1" rIns="121900" wrap="square" tIns="121900">
              <a:noAutofit/>
            </a:bodyPr>
            <a:lstStyle/>
            <a:p>
              <a:pPr indent="0" lvl="0" marL="0" rtl="0" algn="l">
                <a:spcBef>
                  <a:spcPts val="0"/>
                </a:spcBef>
                <a:spcAft>
                  <a:spcPts val="0"/>
                </a:spcAft>
                <a:buNone/>
              </a:pPr>
              <a:r>
                <a:rPr b="1" lang="en-US">
                  <a:latin typeface="Roboto"/>
                  <a:ea typeface="Roboto"/>
                  <a:cs typeface="Roboto"/>
                  <a:sym typeface="Roboto"/>
                </a:rPr>
                <a:t>Understand pros and cons of different ways</a:t>
              </a:r>
              <a:r>
                <a:rPr b="1" lang="en-US">
                  <a:latin typeface="Roboto"/>
                  <a:ea typeface="Roboto"/>
                  <a:cs typeface="Roboto"/>
                  <a:sym typeface="Roboto"/>
                </a:rPr>
                <a:t> of collaboration</a:t>
              </a:r>
              <a:endParaRPr b="1">
                <a:latin typeface="Roboto"/>
                <a:ea typeface="Roboto"/>
                <a:cs typeface="Roboto"/>
                <a:sym typeface="Roboto"/>
              </a:endParaRPr>
            </a:p>
            <a:p>
              <a:pPr indent="0" lvl="0" marL="0" rtl="0" algn="l">
                <a:spcBef>
                  <a:spcPts val="0"/>
                </a:spcBef>
                <a:spcAft>
                  <a:spcPts val="0"/>
                </a:spcAft>
                <a:buNone/>
              </a:pPr>
              <a:r>
                <a:t/>
              </a:r>
              <a:endParaRPr b="1" sz="1100">
                <a:latin typeface="Roboto"/>
                <a:ea typeface="Roboto"/>
                <a:cs typeface="Roboto"/>
                <a:sym typeface="Roboto"/>
              </a:endParaRPr>
            </a:p>
            <a:p>
              <a:pPr indent="0" lvl="0" marL="0" rtl="0" algn="l">
                <a:spcBef>
                  <a:spcPts val="0"/>
                </a:spcBef>
                <a:spcAft>
                  <a:spcPts val="0"/>
                </a:spcAft>
                <a:buNone/>
              </a:pPr>
              <a:r>
                <a:rPr lang="en-US" sz="1100">
                  <a:latin typeface="Roboto"/>
                  <a:ea typeface="Roboto"/>
                  <a:cs typeface="Roboto"/>
                  <a:sym typeface="Roboto"/>
                </a:rPr>
                <a:t>1 Only Push and Pull</a:t>
              </a:r>
              <a:endParaRPr sz="1100">
                <a:latin typeface="Roboto"/>
                <a:ea typeface="Roboto"/>
                <a:cs typeface="Roboto"/>
                <a:sym typeface="Roboto"/>
              </a:endParaRPr>
            </a:p>
            <a:p>
              <a:pPr indent="0" lvl="0" marL="0" rtl="0" algn="l">
                <a:spcBef>
                  <a:spcPts val="2100"/>
                </a:spcBef>
                <a:spcAft>
                  <a:spcPts val="0"/>
                </a:spcAft>
                <a:buNone/>
              </a:pPr>
              <a:r>
                <a:rPr lang="en-US" sz="1100">
                  <a:latin typeface="Roboto"/>
                  <a:ea typeface="Roboto"/>
                  <a:cs typeface="Roboto"/>
                  <a:sym typeface="Roboto"/>
                </a:rPr>
                <a:t>2 Fork and Pull Requests</a:t>
              </a:r>
              <a:endParaRPr sz="1100">
                <a:latin typeface="Roboto"/>
                <a:ea typeface="Roboto"/>
                <a:cs typeface="Roboto"/>
                <a:sym typeface="Roboto"/>
              </a:endParaRPr>
            </a:p>
            <a:p>
              <a:pPr indent="0" lvl="0" marL="0" rtl="0" algn="l">
                <a:spcBef>
                  <a:spcPts val="2100"/>
                </a:spcBef>
                <a:spcAft>
                  <a:spcPts val="2100"/>
                </a:spcAft>
                <a:buNone/>
              </a:pPr>
              <a:r>
                <a:rPr lang="en-US" sz="1100">
                  <a:latin typeface="Roboto"/>
                  <a:ea typeface="Roboto"/>
                  <a:cs typeface="Roboto"/>
                  <a:sym typeface="Roboto"/>
                </a:rPr>
                <a:t>3 Branch and Merge </a:t>
              </a:r>
              <a:endParaRPr sz="1100">
                <a:latin typeface="Roboto"/>
                <a:ea typeface="Roboto"/>
                <a:cs typeface="Roboto"/>
                <a:sym typeface="Roboto"/>
              </a:endParaRPr>
            </a:p>
          </p:txBody>
        </p:sp>
        <p:cxnSp>
          <p:nvCxnSpPr>
            <p:cNvPr id="62" name="Google Shape;62;p10"/>
            <p:cNvCxnSpPr/>
            <p:nvPr/>
          </p:nvCxnSpPr>
          <p:spPr>
            <a:xfrm>
              <a:off x="5209838" y="3648300"/>
              <a:ext cx="1286700" cy="0"/>
            </a:xfrm>
            <a:prstGeom prst="straightConnector1">
              <a:avLst/>
            </a:prstGeom>
            <a:noFill/>
            <a:ln cap="flat" cmpd="sng" w="9525">
              <a:solidFill>
                <a:srgbClr val="B02B20"/>
              </a:solidFill>
              <a:prstDash val="solid"/>
              <a:round/>
              <a:headEnd len="sm" w="sm" type="none"/>
              <a:tailEnd len="med" w="med" type="oval"/>
            </a:ln>
          </p:spPr>
        </p:cxnSp>
      </p:grpSp>
      <p:grpSp>
        <p:nvGrpSpPr>
          <p:cNvPr id="63" name="Google Shape;63;p10"/>
          <p:cNvGrpSpPr/>
          <p:nvPr/>
        </p:nvGrpSpPr>
        <p:grpSpPr>
          <a:xfrm>
            <a:off x="3549528" y="971262"/>
            <a:ext cx="5086319" cy="5054003"/>
            <a:chOff x="2662213" y="676344"/>
            <a:chExt cx="3814835" cy="3790597"/>
          </a:xfrm>
        </p:grpSpPr>
        <p:sp>
          <p:nvSpPr>
            <p:cNvPr id="64" name="Google Shape;64;p10"/>
            <p:cNvSpPr/>
            <p:nvPr/>
          </p:nvSpPr>
          <p:spPr>
            <a:xfrm rot="3600185">
              <a:off x="3169983" y="1184511"/>
              <a:ext cx="2774659" cy="2774659"/>
            </a:xfrm>
            <a:prstGeom prst="blockArc">
              <a:avLst>
                <a:gd fmla="val 12622480" name="adj1"/>
                <a:gd fmla="val 19781569" name="adj2"/>
                <a:gd fmla="val 20773" name="adj3"/>
              </a:avLst>
            </a:prstGeom>
            <a:solidFill>
              <a:srgbClr val="801F17"/>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5" name="Google Shape;65;p10"/>
            <p:cNvSpPr/>
            <p:nvPr/>
          </p:nvSpPr>
          <p:spPr>
            <a:xfrm rot="10800000">
              <a:off x="3183490" y="1163229"/>
              <a:ext cx="2774700" cy="2774700"/>
            </a:xfrm>
            <a:prstGeom prst="blockArc">
              <a:avLst>
                <a:gd fmla="val 12622480" name="adj1"/>
                <a:gd fmla="val 19662822" name="adj2"/>
                <a:gd fmla="val 20729" name="adj3"/>
              </a:avLst>
            </a:prstGeom>
            <a:solidFill>
              <a:srgbClr val="B02B2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6" name="Google Shape;66;p10"/>
            <p:cNvSpPr/>
            <p:nvPr/>
          </p:nvSpPr>
          <p:spPr>
            <a:xfrm rot="-3600185">
              <a:off x="3194618" y="1184114"/>
              <a:ext cx="2774659" cy="2774659"/>
            </a:xfrm>
            <a:prstGeom prst="blockArc">
              <a:avLst>
                <a:gd fmla="val 12622480" name="adj1"/>
                <a:gd fmla="val 19703271" name="adj2"/>
                <a:gd fmla="val 20851" name="adj3"/>
              </a:avLst>
            </a:prstGeom>
            <a:solidFill>
              <a:srgbClr val="D83729"/>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67" name="Google Shape;67;p10"/>
            <p:cNvGrpSpPr/>
            <p:nvPr/>
          </p:nvGrpSpPr>
          <p:grpSpPr>
            <a:xfrm rot="-7200165">
              <a:off x="3337679" y="2826785"/>
              <a:ext cx="585011" cy="585536"/>
              <a:chOff x="1967628" y="812211"/>
              <a:chExt cx="588000" cy="588000"/>
            </a:xfrm>
          </p:grpSpPr>
          <p:sp>
            <p:nvSpPr>
              <p:cNvPr id="68" name="Google Shape;68;p10"/>
              <p:cNvSpPr/>
              <p:nvPr/>
            </p:nvSpPr>
            <p:spPr>
              <a:xfrm rot="39023">
                <a:off x="1970909" y="815492"/>
                <a:ext cx="581437" cy="581437"/>
              </a:xfrm>
              <a:prstGeom prst="pie">
                <a:avLst>
                  <a:gd fmla="val 6190354" name="adj1"/>
                  <a:gd fmla="val 14996165" name="adj2"/>
                </a:avLst>
              </a:prstGeom>
              <a:solidFill>
                <a:srgbClr val="D83729"/>
              </a:solidFill>
              <a:ln>
                <a:noFill/>
              </a:ln>
              <a:effectLst>
                <a:outerShdw blurRad="142875" rotWithShape="0" algn="bl">
                  <a:srgbClr val="000000">
                    <a:alpha val="43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9" name="Google Shape;69;p10"/>
              <p:cNvSpPr/>
              <p:nvPr/>
            </p:nvSpPr>
            <p:spPr>
              <a:xfrm rot="10800000">
                <a:off x="1970875" y="815525"/>
                <a:ext cx="581400" cy="581400"/>
              </a:xfrm>
              <a:prstGeom prst="pie">
                <a:avLst>
                  <a:gd fmla="val 4028252" name="adj1"/>
                  <a:gd fmla="val 17183677" name="adj2"/>
                </a:avLst>
              </a:prstGeom>
              <a:solidFill>
                <a:srgbClr val="D83729"/>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70" name="Google Shape;70;p10"/>
            <p:cNvGrpSpPr/>
            <p:nvPr/>
          </p:nvGrpSpPr>
          <p:grpSpPr>
            <a:xfrm>
              <a:off x="4264097" y="1180331"/>
              <a:ext cx="585001" cy="585530"/>
              <a:chOff x="1970048" y="811613"/>
              <a:chExt cx="588000" cy="588000"/>
            </a:xfrm>
          </p:grpSpPr>
          <p:sp>
            <p:nvSpPr>
              <p:cNvPr id="71" name="Google Shape;71;p10"/>
              <p:cNvSpPr/>
              <p:nvPr/>
            </p:nvSpPr>
            <p:spPr>
              <a:xfrm rot="39023">
                <a:off x="1973329" y="814894"/>
                <a:ext cx="581437" cy="581437"/>
              </a:xfrm>
              <a:prstGeom prst="pie">
                <a:avLst>
                  <a:gd fmla="val 6190354" name="adj1"/>
                  <a:gd fmla="val 14996165" name="adj2"/>
                </a:avLst>
              </a:prstGeom>
              <a:solidFill>
                <a:srgbClr val="801F17"/>
              </a:solidFill>
              <a:ln>
                <a:noFill/>
              </a:ln>
              <a:effectLst>
                <a:outerShdw blurRad="142875" rotWithShape="0" algn="bl">
                  <a:srgbClr val="000000">
                    <a:alpha val="43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2" name="Google Shape;72;p10"/>
              <p:cNvSpPr/>
              <p:nvPr/>
            </p:nvSpPr>
            <p:spPr>
              <a:xfrm rot="10800000">
                <a:off x="1973295" y="814927"/>
                <a:ext cx="581400" cy="581400"/>
              </a:xfrm>
              <a:prstGeom prst="pie">
                <a:avLst>
                  <a:gd fmla="val 4028252" name="adj1"/>
                  <a:gd fmla="val 17183677" name="adj2"/>
                </a:avLst>
              </a:prstGeom>
              <a:solidFill>
                <a:srgbClr val="801F17"/>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73" name="Google Shape;73;p10"/>
            <p:cNvGrpSpPr/>
            <p:nvPr/>
          </p:nvGrpSpPr>
          <p:grpSpPr>
            <a:xfrm rot="7200165">
              <a:off x="5229930" y="2804716"/>
              <a:ext cx="585011" cy="585536"/>
              <a:chOff x="1977085" y="811649"/>
              <a:chExt cx="588000" cy="588000"/>
            </a:xfrm>
          </p:grpSpPr>
          <p:sp>
            <p:nvSpPr>
              <p:cNvPr id="74" name="Google Shape;74;p10"/>
              <p:cNvSpPr/>
              <p:nvPr/>
            </p:nvSpPr>
            <p:spPr>
              <a:xfrm rot="39023">
                <a:off x="1980366" y="814930"/>
                <a:ext cx="581437" cy="581437"/>
              </a:xfrm>
              <a:prstGeom prst="pie">
                <a:avLst>
                  <a:gd fmla="val 6190354" name="adj1"/>
                  <a:gd fmla="val 14996165" name="adj2"/>
                </a:avLst>
              </a:prstGeom>
              <a:solidFill>
                <a:srgbClr val="B02B20"/>
              </a:solidFill>
              <a:ln>
                <a:noFill/>
              </a:ln>
              <a:effectLst>
                <a:outerShdw blurRad="142875" rotWithShape="0" algn="bl">
                  <a:srgbClr val="000000">
                    <a:alpha val="43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5" name="Google Shape;75;p10"/>
              <p:cNvSpPr/>
              <p:nvPr/>
            </p:nvSpPr>
            <p:spPr>
              <a:xfrm rot="10800000">
                <a:off x="1980332" y="814963"/>
                <a:ext cx="581400" cy="581400"/>
              </a:xfrm>
              <a:prstGeom prst="pie">
                <a:avLst>
                  <a:gd fmla="val 4028252" name="adj1"/>
                  <a:gd fmla="val 17183677" name="adj2"/>
                </a:avLst>
              </a:prstGeom>
              <a:solidFill>
                <a:srgbClr val="B02B2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76" name="Google Shape;76;p10"/>
            <p:cNvSpPr txBox="1"/>
            <p:nvPr/>
          </p:nvSpPr>
          <p:spPr>
            <a:xfrm>
              <a:off x="4334550" y="1255312"/>
              <a:ext cx="509100" cy="267000"/>
            </a:xfrm>
            <a:prstGeom prst="rect">
              <a:avLst/>
            </a:prstGeom>
            <a:noFill/>
            <a:ln>
              <a:noFill/>
            </a:ln>
          </p:spPr>
          <p:txBody>
            <a:bodyPr anchorCtr="0" anchor="t" bIns="121900" lIns="121900" spcFirstLastPara="1" rIns="121900" wrap="square" tIns="121900">
              <a:noAutofit/>
            </a:bodyPr>
            <a:lstStyle/>
            <a:p>
              <a:pPr indent="0" lvl="0" marL="0" rtl="0" algn="ctr">
                <a:spcBef>
                  <a:spcPts val="0"/>
                </a:spcBef>
                <a:spcAft>
                  <a:spcPts val="0"/>
                </a:spcAft>
                <a:buNone/>
              </a:pPr>
              <a:r>
                <a:rPr b="1" lang="en-US" sz="2100">
                  <a:solidFill>
                    <a:srgbClr val="FFFFFF"/>
                  </a:solidFill>
                  <a:latin typeface="Roboto"/>
                  <a:ea typeface="Roboto"/>
                  <a:cs typeface="Roboto"/>
                  <a:sym typeface="Roboto"/>
                </a:rPr>
                <a:t>03 </a:t>
              </a:r>
              <a:endParaRPr b="1" sz="2100">
                <a:solidFill>
                  <a:srgbClr val="FFFFFF"/>
                </a:solidFill>
                <a:latin typeface="Roboto"/>
                <a:ea typeface="Roboto"/>
                <a:cs typeface="Roboto"/>
                <a:sym typeface="Roboto"/>
              </a:endParaRPr>
            </a:p>
          </p:txBody>
        </p:sp>
        <p:sp>
          <p:nvSpPr>
            <p:cNvPr id="77" name="Google Shape;77;p10"/>
            <p:cNvSpPr txBox="1"/>
            <p:nvPr/>
          </p:nvSpPr>
          <p:spPr>
            <a:xfrm>
              <a:off x="3375648" y="2887440"/>
              <a:ext cx="509100" cy="267000"/>
            </a:xfrm>
            <a:prstGeom prst="rect">
              <a:avLst/>
            </a:prstGeom>
            <a:noFill/>
            <a:ln>
              <a:noFill/>
            </a:ln>
          </p:spPr>
          <p:txBody>
            <a:bodyPr anchorCtr="0" anchor="t" bIns="121900" lIns="121900" spcFirstLastPara="1" rIns="121900" wrap="square" tIns="121900">
              <a:noAutofit/>
            </a:bodyPr>
            <a:lstStyle/>
            <a:p>
              <a:pPr indent="0" lvl="0" marL="0" rtl="0" algn="ctr">
                <a:spcBef>
                  <a:spcPts val="0"/>
                </a:spcBef>
                <a:spcAft>
                  <a:spcPts val="0"/>
                </a:spcAft>
                <a:buNone/>
              </a:pPr>
              <a:r>
                <a:rPr b="1" lang="en-US" sz="2100">
                  <a:solidFill>
                    <a:srgbClr val="FFFFFF"/>
                  </a:solidFill>
                  <a:latin typeface="Roboto"/>
                  <a:ea typeface="Roboto"/>
                  <a:cs typeface="Roboto"/>
                  <a:sym typeface="Roboto"/>
                </a:rPr>
                <a:t>01 </a:t>
              </a:r>
              <a:endParaRPr b="1" sz="2100">
                <a:solidFill>
                  <a:srgbClr val="FFFFFF"/>
                </a:solidFill>
                <a:latin typeface="Roboto"/>
                <a:ea typeface="Roboto"/>
                <a:cs typeface="Roboto"/>
                <a:sym typeface="Roboto"/>
              </a:endParaRPr>
            </a:p>
          </p:txBody>
        </p:sp>
        <p:sp>
          <p:nvSpPr>
            <p:cNvPr id="78" name="Google Shape;78;p10"/>
            <p:cNvSpPr txBox="1"/>
            <p:nvPr/>
          </p:nvSpPr>
          <p:spPr>
            <a:xfrm>
              <a:off x="5281877" y="2857865"/>
              <a:ext cx="509100" cy="267000"/>
            </a:xfrm>
            <a:prstGeom prst="rect">
              <a:avLst/>
            </a:prstGeom>
            <a:noFill/>
            <a:ln>
              <a:noFill/>
            </a:ln>
          </p:spPr>
          <p:txBody>
            <a:bodyPr anchorCtr="0" anchor="t" bIns="121900" lIns="121900" spcFirstLastPara="1" rIns="121900" wrap="square" tIns="121900">
              <a:noAutofit/>
            </a:bodyPr>
            <a:lstStyle/>
            <a:p>
              <a:pPr indent="0" lvl="0" marL="0" rtl="0" algn="ctr">
                <a:spcBef>
                  <a:spcPts val="0"/>
                </a:spcBef>
                <a:spcAft>
                  <a:spcPts val="0"/>
                </a:spcAft>
                <a:buNone/>
              </a:pPr>
              <a:r>
                <a:rPr b="1" lang="en-US" sz="2100">
                  <a:solidFill>
                    <a:srgbClr val="FFFFFF"/>
                  </a:solidFill>
                  <a:latin typeface="Roboto"/>
                  <a:ea typeface="Roboto"/>
                  <a:cs typeface="Roboto"/>
                  <a:sym typeface="Roboto"/>
                </a:rPr>
                <a:t>02 </a:t>
              </a:r>
              <a:endParaRPr b="1" sz="2100">
                <a:solidFill>
                  <a:srgbClr val="FFFFFF"/>
                </a:solidFill>
                <a:latin typeface="Roboto"/>
                <a:ea typeface="Roboto"/>
                <a:cs typeface="Roboto"/>
                <a:sym typeface="Roboto"/>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28"/>
          <p:cNvSpPr txBox="1"/>
          <p:nvPr>
            <p:ph type="title"/>
          </p:nvPr>
        </p:nvSpPr>
        <p:spPr>
          <a:xfrm>
            <a:off x="838199" y="0"/>
            <a:ext cx="10515600" cy="13257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1100"/>
              <a:buFont typeface="Arial"/>
              <a:buNone/>
            </a:pPr>
            <a:r>
              <a:rPr lang="en-US"/>
              <a:t>2. Fork and Pull Requests in Action</a:t>
            </a:r>
            <a:endParaRPr/>
          </a:p>
        </p:txBody>
      </p:sp>
      <p:sp>
        <p:nvSpPr>
          <p:cNvPr id="280" name="Google Shape;280;p28"/>
          <p:cNvSpPr txBox="1"/>
          <p:nvPr>
            <p:ph idx="12" type="sldNum"/>
          </p:nvPr>
        </p:nvSpPr>
        <p:spPr>
          <a:xfrm>
            <a:off x="8610600" y="6380811"/>
            <a:ext cx="28467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281" name="Google Shape;281;p28"/>
          <p:cNvPicPr preferRelativeResize="0"/>
          <p:nvPr/>
        </p:nvPicPr>
        <p:blipFill rotWithShape="1">
          <a:blip r:embed="rId3">
            <a:alphaModFix/>
          </a:blip>
          <a:srcRect b="2838" l="16980" r="31933" t="8177"/>
          <a:stretch/>
        </p:blipFill>
        <p:spPr>
          <a:xfrm>
            <a:off x="1027725" y="2620325"/>
            <a:ext cx="3228398" cy="2967149"/>
          </a:xfrm>
          <a:prstGeom prst="rect">
            <a:avLst/>
          </a:prstGeom>
          <a:noFill/>
          <a:ln>
            <a:noFill/>
          </a:ln>
        </p:spPr>
      </p:pic>
      <p:sp>
        <p:nvSpPr>
          <p:cNvPr id="282" name="Google Shape;282;p28"/>
          <p:cNvSpPr/>
          <p:nvPr/>
        </p:nvSpPr>
        <p:spPr>
          <a:xfrm>
            <a:off x="1127975" y="2021338"/>
            <a:ext cx="3027900" cy="4056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a:t>Commit changes in forked repo</a:t>
            </a:r>
            <a:endParaRPr b="1"/>
          </a:p>
        </p:txBody>
      </p:sp>
      <p:pic>
        <p:nvPicPr>
          <p:cNvPr id="283" name="Google Shape;283;p28"/>
          <p:cNvPicPr preferRelativeResize="0"/>
          <p:nvPr/>
        </p:nvPicPr>
        <p:blipFill>
          <a:blip r:embed="rId4">
            <a:alphaModFix/>
          </a:blip>
          <a:stretch>
            <a:fillRect/>
          </a:stretch>
        </p:blipFill>
        <p:spPr>
          <a:xfrm>
            <a:off x="5710750" y="2620325"/>
            <a:ext cx="5847320" cy="2967150"/>
          </a:xfrm>
          <a:prstGeom prst="rect">
            <a:avLst/>
          </a:prstGeom>
          <a:noFill/>
          <a:ln>
            <a:noFill/>
          </a:ln>
        </p:spPr>
      </p:pic>
      <p:sp>
        <p:nvSpPr>
          <p:cNvPr id="284" name="Google Shape;284;p28"/>
          <p:cNvSpPr/>
          <p:nvPr/>
        </p:nvSpPr>
        <p:spPr>
          <a:xfrm>
            <a:off x="7120450" y="1980963"/>
            <a:ext cx="3027900" cy="4056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a:t>Open</a:t>
            </a:r>
            <a:r>
              <a:rPr b="1" lang="en-US"/>
              <a:t> pull request</a:t>
            </a:r>
            <a:endParaRPr b="1"/>
          </a:p>
        </p:txBody>
      </p:sp>
      <p:sp>
        <p:nvSpPr>
          <p:cNvPr id="285" name="Google Shape;285;p28"/>
          <p:cNvSpPr/>
          <p:nvPr/>
        </p:nvSpPr>
        <p:spPr>
          <a:xfrm>
            <a:off x="3973275" y="1450538"/>
            <a:ext cx="4245426" cy="405594"/>
          </a:xfrm>
          <a:prstGeom prst="flowChartDocumen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000">
                <a:solidFill>
                  <a:schemeClr val="lt1"/>
                </a:solidFill>
              </a:rPr>
              <a:t>A Concrete Example</a:t>
            </a:r>
            <a:endParaRPr b="1" sz="2000">
              <a:solidFill>
                <a:schemeClr val="lt1"/>
              </a:solidFill>
            </a:endParaRPr>
          </a:p>
        </p:txBody>
      </p:sp>
      <p:sp>
        <p:nvSpPr>
          <p:cNvPr id="286" name="Google Shape;286;p28"/>
          <p:cNvSpPr/>
          <p:nvPr/>
        </p:nvSpPr>
        <p:spPr>
          <a:xfrm>
            <a:off x="4431950" y="3833325"/>
            <a:ext cx="1101900" cy="326700"/>
          </a:xfrm>
          <a:prstGeom prst="rightArrow">
            <a:avLst>
              <a:gd fmla="val 50000" name="adj1"/>
              <a:gd fmla="val 50000" name="adj2"/>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87" name="Google Shape;287;p28"/>
          <p:cNvSpPr/>
          <p:nvPr/>
        </p:nvSpPr>
        <p:spPr>
          <a:xfrm>
            <a:off x="3343000" y="4695650"/>
            <a:ext cx="621000" cy="242700"/>
          </a:xfrm>
          <a:prstGeom prst="frame">
            <a:avLst>
              <a:gd fmla="val 14718" name="adj1"/>
            </a:avLst>
          </a:prstGeom>
          <a:solidFill>
            <a:srgbClr val="71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88" name="Google Shape;288;p28"/>
          <p:cNvSpPr/>
          <p:nvPr/>
        </p:nvSpPr>
        <p:spPr>
          <a:xfrm>
            <a:off x="5709675" y="3680775"/>
            <a:ext cx="3703200" cy="326700"/>
          </a:xfrm>
          <a:prstGeom prst="frame">
            <a:avLst>
              <a:gd fmla="val 14718" name="adj1"/>
            </a:avLst>
          </a:prstGeom>
          <a:solidFill>
            <a:srgbClr val="71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89" name="Google Shape;289;p28"/>
          <p:cNvSpPr/>
          <p:nvPr/>
        </p:nvSpPr>
        <p:spPr>
          <a:xfrm>
            <a:off x="9469625" y="3624725"/>
            <a:ext cx="1194600" cy="463800"/>
          </a:xfrm>
          <a:prstGeom prst="frame">
            <a:avLst>
              <a:gd fmla="val 14718" name="adj1"/>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90" name="Google Shape;290;p28"/>
          <p:cNvSpPr/>
          <p:nvPr/>
        </p:nvSpPr>
        <p:spPr>
          <a:xfrm>
            <a:off x="8601175" y="5171900"/>
            <a:ext cx="1969800" cy="550800"/>
          </a:xfrm>
          <a:prstGeom prst="frame">
            <a:avLst>
              <a:gd fmla="val 14718" name="adj1"/>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91" name="Google Shape;291;p28"/>
          <p:cNvSpPr txBox="1"/>
          <p:nvPr/>
        </p:nvSpPr>
        <p:spPr>
          <a:xfrm>
            <a:off x="8740200" y="469777"/>
            <a:ext cx="3451800" cy="46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endParaRPr>
          </a:p>
        </p:txBody>
      </p:sp>
      <p:sp>
        <p:nvSpPr>
          <p:cNvPr id="292" name="Google Shape;292;p28"/>
          <p:cNvSpPr/>
          <p:nvPr/>
        </p:nvSpPr>
        <p:spPr>
          <a:xfrm>
            <a:off x="9100625" y="580100"/>
            <a:ext cx="2914110" cy="619650"/>
          </a:xfrm>
          <a:prstGeom prst="flowChartMultidocumen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sz="1000">
                <a:solidFill>
                  <a:schemeClr val="dk1"/>
                </a:solidFill>
              </a:rPr>
              <a:t>📒 You can also click “Pull Request” section right next to “Code” section in your forked repo.  </a:t>
            </a:r>
            <a:endParaRPr sz="1200"/>
          </a:p>
        </p:txBody>
      </p:sp>
      <p:cxnSp>
        <p:nvCxnSpPr>
          <p:cNvPr id="293" name="Google Shape;293;p28"/>
          <p:cNvCxnSpPr>
            <a:stCxn id="292" idx="2"/>
            <a:endCxn id="284" idx="0"/>
          </p:cNvCxnSpPr>
          <p:nvPr/>
        </p:nvCxnSpPr>
        <p:spPr>
          <a:xfrm flipH="1">
            <a:off x="8634541" y="1176283"/>
            <a:ext cx="1720500" cy="804600"/>
          </a:xfrm>
          <a:prstGeom prst="straightConnector1">
            <a:avLst/>
          </a:prstGeom>
          <a:noFill/>
          <a:ln cap="flat" cmpd="sng" w="19050">
            <a:solidFill>
              <a:schemeClr val="dk1"/>
            </a:solidFill>
            <a:prstDash val="solid"/>
            <a:round/>
            <a:headEnd len="med" w="med" type="none"/>
            <a:tailEnd len="med" w="med" type="triangle"/>
          </a:ln>
        </p:spPr>
      </p:cxnSp>
      <p:pic>
        <p:nvPicPr>
          <p:cNvPr id="294" name="Google Shape;294;p28"/>
          <p:cNvPicPr preferRelativeResize="0"/>
          <p:nvPr/>
        </p:nvPicPr>
        <p:blipFill>
          <a:blip r:embed="rId5">
            <a:alphaModFix/>
          </a:blip>
          <a:stretch>
            <a:fillRect/>
          </a:stretch>
        </p:blipFill>
        <p:spPr>
          <a:xfrm>
            <a:off x="9105113" y="117724"/>
            <a:ext cx="2905125" cy="4191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8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8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9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9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29"/>
          <p:cNvSpPr txBox="1"/>
          <p:nvPr>
            <p:ph type="title"/>
          </p:nvPr>
        </p:nvSpPr>
        <p:spPr>
          <a:xfrm>
            <a:off x="838199" y="0"/>
            <a:ext cx="10515600" cy="13257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1100"/>
              <a:buFont typeface="Arial"/>
              <a:buNone/>
            </a:pPr>
            <a:r>
              <a:rPr lang="en-US"/>
              <a:t>2. Fork and Pull Requests in Action</a:t>
            </a:r>
            <a:endParaRPr/>
          </a:p>
        </p:txBody>
      </p:sp>
      <p:sp>
        <p:nvSpPr>
          <p:cNvPr id="300" name="Google Shape;300;p29"/>
          <p:cNvSpPr txBox="1"/>
          <p:nvPr>
            <p:ph idx="12" type="sldNum"/>
          </p:nvPr>
        </p:nvSpPr>
        <p:spPr>
          <a:xfrm>
            <a:off x="8610600" y="6380811"/>
            <a:ext cx="28467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301" name="Google Shape;301;p29"/>
          <p:cNvPicPr preferRelativeResize="0"/>
          <p:nvPr/>
        </p:nvPicPr>
        <p:blipFill>
          <a:blip r:embed="rId3">
            <a:alphaModFix/>
          </a:blip>
          <a:stretch>
            <a:fillRect/>
          </a:stretch>
        </p:blipFill>
        <p:spPr>
          <a:xfrm>
            <a:off x="839275" y="2686050"/>
            <a:ext cx="5028356" cy="2551575"/>
          </a:xfrm>
          <a:prstGeom prst="rect">
            <a:avLst/>
          </a:prstGeom>
          <a:noFill/>
          <a:ln>
            <a:noFill/>
          </a:ln>
        </p:spPr>
      </p:pic>
      <p:sp>
        <p:nvSpPr>
          <p:cNvPr id="302" name="Google Shape;302;p29"/>
          <p:cNvSpPr/>
          <p:nvPr/>
        </p:nvSpPr>
        <p:spPr>
          <a:xfrm>
            <a:off x="1839500" y="2019650"/>
            <a:ext cx="3027900" cy="4056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a:t>Open</a:t>
            </a:r>
            <a:r>
              <a:rPr b="1" lang="en-US"/>
              <a:t> pull request</a:t>
            </a:r>
            <a:endParaRPr b="1"/>
          </a:p>
        </p:txBody>
      </p:sp>
      <p:sp>
        <p:nvSpPr>
          <p:cNvPr id="303" name="Google Shape;303;p29"/>
          <p:cNvSpPr/>
          <p:nvPr/>
        </p:nvSpPr>
        <p:spPr>
          <a:xfrm>
            <a:off x="3973300" y="1445825"/>
            <a:ext cx="4245426" cy="405594"/>
          </a:xfrm>
          <a:prstGeom prst="flowChartDocumen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000">
                <a:solidFill>
                  <a:schemeClr val="lt1"/>
                </a:solidFill>
              </a:rPr>
              <a:t>A Concrete Example (Continued)</a:t>
            </a:r>
            <a:endParaRPr b="1" sz="2000">
              <a:solidFill>
                <a:schemeClr val="lt1"/>
              </a:solidFill>
            </a:endParaRPr>
          </a:p>
        </p:txBody>
      </p:sp>
      <p:sp>
        <p:nvSpPr>
          <p:cNvPr id="304" name="Google Shape;304;p29"/>
          <p:cNvSpPr/>
          <p:nvPr/>
        </p:nvSpPr>
        <p:spPr>
          <a:xfrm>
            <a:off x="3328950" y="4852775"/>
            <a:ext cx="1674000" cy="550800"/>
          </a:xfrm>
          <a:prstGeom prst="frame">
            <a:avLst>
              <a:gd fmla="val 6985" name="adj1"/>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05" name="Google Shape;305;p29"/>
          <p:cNvSpPr/>
          <p:nvPr/>
        </p:nvSpPr>
        <p:spPr>
          <a:xfrm>
            <a:off x="7968475" y="2019638"/>
            <a:ext cx="3027900" cy="4056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a:t>Create pull request </a:t>
            </a:r>
            <a:endParaRPr b="1"/>
          </a:p>
        </p:txBody>
      </p:sp>
      <p:pic>
        <p:nvPicPr>
          <p:cNvPr id="306" name="Google Shape;306;p29"/>
          <p:cNvPicPr preferRelativeResize="0"/>
          <p:nvPr/>
        </p:nvPicPr>
        <p:blipFill>
          <a:blip r:embed="rId4">
            <a:alphaModFix/>
          </a:blip>
          <a:stretch>
            <a:fillRect/>
          </a:stretch>
        </p:blipFill>
        <p:spPr>
          <a:xfrm>
            <a:off x="6994625" y="2628900"/>
            <a:ext cx="4864575" cy="3083976"/>
          </a:xfrm>
          <a:prstGeom prst="rect">
            <a:avLst/>
          </a:prstGeom>
          <a:noFill/>
          <a:ln>
            <a:noFill/>
          </a:ln>
        </p:spPr>
      </p:pic>
      <p:sp>
        <p:nvSpPr>
          <p:cNvPr id="307" name="Google Shape;307;p29"/>
          <p:cNvSpPr/>
          <p:nvPr/>
        </p:nvSpPr>
        <p:spPr>
          <a:xfrm>
            <a:off x="7028413" y="2905600"/>
            <a:ext cx="4797000" cy="490800"/>
          </a:xfrm>
          <a:prstGeom prst="frame">
            <a:avLst>
              <a:gd fmla="val 14718" name="adj1"/>
            </a:avLst>
          </a:prstGeom>
          <a:solidFill>
            <a:srgbClr val="71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08" name="Google Shape;308;p29"/>
          <p:cNvSpPr/>
          <p:nvPr/>
        </p:nvSpPr>
        <p:spPr>
          <a:xfrm>
            <a:off x="10439150" y="5403575"/>
            <a:ext cx="1298700" cy="405600"/>
          </a:xfrm>
          <a:prstGeom prst="frame">
            <a:avLst>
              <a:gd fmla="val 14718" name="adj1"/>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09" name="Google Shape;309;p29"/>
          <p:cNvSpPr/>
          <p:nvPr/>
        </p:nvSpPr>
        <p:spPr>
          <a:xfrm>
            <a:off x="6098525" y="3918275"/>
            <a:ext cx="896100" cy="326700"/>
          </a:xfrm>
          <a:prstGeom prst="rightArrow">
            <a:avLst>
              <a:gd fmla="val 50000" name="adj1"/>
              <a:gd fmla="val 50000" name="adj2"/>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0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0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0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30"/>
          <p:cNvSpPr txBox="1"/>
          <p:nvPr>
            <p:ph type="title"/>
          </p:nvPr>
        </p:nvSpPr>
        <p:spPr>
          <a:xfrm>
            <a:off x="838199" y="0"/>
            <a:ext cx="10515600" cy="13257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1100"/>
              <a:buFont typeface="Arial"/>
              <a:buNone/>
            </a:pPr>
            <a:r>
              <a:rPr lang="en-US"/>
              <a:t>2. Fork and Pull Requests in Action</a:t>
            </a:r>
            <a:endParaRPr/>
          </a:p>
        </p:txBody>
      </p:sp>
      <p:sp>
        <p:nvSpPr>
          <p:cNvPr id="315" name="Google Shape;315;p30"/>
          <p:cNvSpPr txBox="1"/>
          <p:nvPr>
            <p:ph idx="12" type="sldNum"/>
          </p:nvPr>
        </p:nvSpPr>
        <p:spPr>
          <a:xfrm>
            <a:off x="8610600" y="6380811"/>
            <a:ext cx="28467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316" name="Google Shape;316;p30"/>
          <p:cNvPicPr preferRelativeResize="0"/>
          <p:nvPr/>
        </p:nvPicPr>
        <p:blipFill rotWithShape="1">
          <a:blip r:embed="rId3">
            <a:alphaModFix/>
          </a:blip>
          <a:srcRect b="45469" l="0" r="0" t="11013"/>
          <a:stretch/>
        </p:blipFill>
        <p:spPr>
          <a:xfrm>
            <a:off x="6371750" y="2145517"/>
            <a:ext cx="5070525" cy="3381768"/>
          </a:xfrm>
          <a:prstGeom prst="rect">
            <a:avLst/>
          </a:prstGeom>
          <a:noFill/>
          <a:ln>
            <a:noFill/>
          </a:ln>
        </p:spPr>
      </p:pic>
      <p:pic>
        <p:nvPicPr>
          <p:cNvPr id="317" name="Google Shape;317;p30"/>
          <p:cNvPicPr preferRelativeResize="0"/>
          <p:nvPr/>
        </p:nvPicPr>
        <p:blipFill rotWithShape="1">
          <a:blip r:embed="rId3">
            <a:alphaModFix/>
          </a:blip>
          <a:srcRect b="0" l="0" r="0" t="54740"/>
          <a:stretch/>
        </p:blipFill>
        <p:spPr>
          <a:xfrm>
            <a:off x="6283275" y="2380425"/>
            <a:ext cx="5070525" cy="3139099"/>
          </a:xfrm>
          <a:prstGeom prst="rect">
            <a:avLst/>
          </a:prstGeom>
          <a:noFill/>
          <a:ln>
            <a:noFill/>
          </a:ln>
        </p:spPr>
      </p:pic>
      <p:sp>
        <p:nvSpPr>
          <p:cNvPr id="318" name="Google Shape;318;p30"/>
          <p:cNvSpPr txBox="1"/>
          <p:nvPr/>
        </p:nvSpPr>
        <p:spPr>
          <a:xfrm>
            <a:off x="9690750" y="2405850"/>
            <a:ext cx="2184900" cy="269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sz="1200">
              <a:solidFill>
                <a:schemeClr val="dk1"/>
              </a:solidFill>
            </a:endParaRPr>
          </a:p>
        </p:txBody>
      </p:sp>
      <p:pic>
        <p:nvPicPr>
          <p:cNvPr id="319" name="Google Shape;319;p30"/>
          <p:cNvPicPr preferRelativeResize="0"/>
          <p:nvPr/>
        </p:nvPicPr>
        <p:blipFill>
          <a:blip r:embed="rId3">
            <a:alphaModFix/>
          </a:blip>
          <a:stretch>
            <a:fillRect/>
          </a:stretch>
        </p:blipFill>
        <p:spPr>
          <a:xfrm>
            <a:off x="2526950" y="1566875"/>
            <a:ext cx="3011151" cy="4456001"/>
          </a:xfrm>
          <a:prstGeom prst="rect">
            <a:avLst/>
          </a:prstGeom>
          <a:noFill/>
          <a:ln>
            <a:noFill/>
          </a:ln>
        </p:spPr>
      </p:pic>
      <p:sp>
        <p:nvSpPr>
          <p:cNvPr id="320" name="Google Shape;320;p30"/>
          <p:cNvSpPr/>
          <p:nvPr/>
        </p:nvSpPr>
        <p:spPr>
          <a:xfrm>
            <a:off x="437825" y="3643375"/>
            <a:ext cx="1981500" cy="6132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200"/>
              <a:t>Merge or cancel pull request (for owner of upstream repo)</a:t>
            </a:r>
            <a:endParaRPr b="1" sz="1200"/>
          </a:p>
        </p:txBody>
      </p:sp>
      <p:sp>
        <p:nvSpPr>
          <p:cNvPr id="321" name="Google Shape;321;p30"/>
          <p:cNvSpPr/>
          <p:nvPr/>
        </p:nvSpPr>
        <p:spPr>
          <a:xfrm>
            <a:off x="3973300" y="1350123"/>
            <a:ext cx="4245426" cy="365094"/>
          </a:xfrm>
          <a:prstGeom prst="flowChartDocumen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000">
                <a:solidFill>
                  <a:schemeClr val="lt1"/>
                </a:solidFill>
              </a:rPr>
              <a:t>A Concrete Example (Continued)</a:t>
            </a:r>
            <a:endParaRPr b="1" sz="2000">
              <a:solidFill>
                <a:schemeClr val="lt1"/>
              </a:solidFill>
            </a:endParaRPr>
          </a:p>
        </p:txBody>
      </p:sp>
      <p:sp>
        <p:nvSpPr>
          <p:cNvPr id="322" name="Google Shape;322;p30"/>
          <p:cNvSpPr/>
          <p:nvPr/>
        </p:nvSpPr>
        <p:spPr>
          <a:xfrm>
            <a:off x="2526950" y="2665150"/>
            <a:ext cx="253500" cy="269400"/>
          </a:xfrm>
          <a:prstGeom prst="frame">
            <a:avLst>
              <a:gd fmla="val 6985" name="adj1"/>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23" name="Google Shape;323;p30"/>
          <p:cNvSpPr/>
          <p:nvPr/>
        </p:nvSpPr>
        <p:spPr>
          <a:xfrm>
            <a:off x="2526950" y="5040050"/>
            <a:ext cx="253500" cy="269400"/>
          </a:xfrm>
          <a:prstGeom prst="frame">
            <a:avLst>
              <a:gd fmla="val 6985" name="adj1"/>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24" name="Google Shape;324;p30"/>
          <p:cNvSpPr/>
          <p:nvPr/>
        </p:nvSpPr>
        <p:spPr>
          <a:xfrm>
            <a:off x="6658000" y="3488950"/>
            <a:ext cx="1298700" cy="405600"/>
          </a:xfrm>
          <a:prstGeom prst="frame">
            <a:avLst>
              <a:gd fmla="val 14718" name="adj1"/>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25" name="Google Shape;325;p30"/>
          <p:cNvSpPr/>
          <p:nvPr/>
        </p:nvSpPr>
        <p:spPr>
          <a:xfrm>
            <a:off x="9581300" y="5200000"/>
            <a:ext cx="1298700" cy="405600"/>
          </a:xfrm>
          <a:prstGeom prst="frame">
            <a:avLst>
              <a:gd fmla="val 14718" name="adj1"/>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26" name="Google Shape;326;p30"/>
          <p:cNvSpPr txBox="1"/>
          <p:nvPr/>
        </p:nvSpPr>
        <p:spPr>
          <a:xfrm>
            <a:off x="5691855" y="3444375"/>
            <a:ext cx="5913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700">
                <a:solidFill>
                  <a:schemeClr val="hlink"/>
                </a:solidFill>
                <a:highlight>
                  <a:srgbClr val="FFFFFF"/>
                </a:highlight>
                <a:uFill>
                  <a:noFill/>
                </a:uFill>
                <a:hlinkClick r:id="rId4"/>
              </a:rPr>
              <a:t>🔎</a:t>
            </a:r>
            <a:endParaRPr sz="26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1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2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316"/>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2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2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31"/>
          <p:cNvSpPr txBox="1"/>
          <p:nvPr>
            <p:ph type="title"/>
          </p:nvPr>
        </p:nvSpPr>
        <p:spPr>
          <a:xfrm>
            <a:off x="838199" y="0"/>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None/>
            </a:pPr>
            <a:r>
              <a:rPr lang="en-US"/>
              <a:t>3. Branch and Merge</a:t>
            </a:r>
            <a:endParaRPr/>
          </a:p>
        </p:txBody>
      </p:sp>
      <p:sp>
        <p:nvSpPr>
          <p:cNvPr id="332" name="Google Shape;332;p31"/>
          <p:cNvSpPr txBox="1"/>
          <p:nvPr>
            <p:ph idx="12" type="sldNum"/>
          </p:nvPr>
        </p:nvSpPr>
        <p:spPr>
          <a:xfrm>
            <a:off x="8610600" y="6380811"/>
            <a:ext cx="28467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33" name="Google Shape;333;p31"/>
          <p:cNvSpPr txBox="1"/>
          <p:nvPr/>
        </p:nvSpPr>
        <p:spPr>
          <a:xfrm>
            <a:off x="2025200" y="4203675"/>
            <a:ext cx="8593500" cy="77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2000">
                <a:solidFill>
                  <a:schemeClr val="dk1"/>
                </a:solidFill>
              </a:rPr>
              <a:t>A branch is an </a:t>
            </a:r>
            <a:r>
              <a:rPr b="1" lang="en-US" sz="2000">
                <a:solidFill>
                  <a:schemeClr val="dk1"/>
                </a:solidFill>
              </a:rPr>
              <a:t>independent line of development</a:t>
            </a:r>
            <a:r>
              <a:rPr lang="en-US" sz="2000">
                <a:solidFill>
                  <a:schemeClr val="dk1"/>
                </a:solidFill>
              </a:rPr>
              <a:t>, allowing you to work on features without affecting the main branch (e.g., ‘main’ or ‘master’).</a:t>
            </a:r>
            <a:endParaRPr sz="2000">
              <a:solidFill>
                <a:schemeClr val="dk1"/>
              </a:solidFill>
            </a:endParaRPr>
          </a:p>
          <a:p>
            <a:pPr indent="0" lvl="0" marL="0" rtl="0" algn="l">
              <a:spcBef>
                <a:spcPts val="0"/>
              </a:spcBef>
              <a:spcAft>
                <a:spcPts val="0"/>
              </a:spcAft>
              <a:buNone/>
            </a:pPr>
            <a:r>
              <a:t/>
            </a:r>
            <a:endParaRPr sz="2000">
              <a:solidFill>
                <a:schemeClr val="dk1"/>
              </a:solidFill>
            </a:endParaRPr>
          </a:p>
        </p:txBody>
      </p:sp>
      <p:pic>
        <p:nvPicPr>
          <p:cNvPr id="334" name="Google Shape;334;p31"/>
          <p:cNvPicPr preferRelativeResize="0"/>
          <p:nvPr/>
        </p:nvPicPr>
        <p:blipFill>
          <a:blip r:embed="rId3">
            <a:alphaModFix/>
          </a:blip>
          <a:stretch>
            <a:fillRect/>
          </a:stretch>
        </p:blipFill>
        <p:spPr>
          <a:xfrm>
            <a:off x="914400" y="1637751"/>
            <a:ext cx="4141225" cy="2205027"/>
          </a:xfrm>
          <a:prstGeom prst="rect">
            <a:avLst/>
          </a:prstGeom>
          <a:noFill/>
          <a:ln>
            <a:noFill/>
          </a:ln>
        </p:spPr>
      </p:pic>
      <p:sp>
        <p:nvSpPr>
          <p:cNvPr id="335" name="Google Shape;335;p31"/>
          <p:cNvSpPr txBox="1"/>
          <p:nvPr/>
        </p:nvSpPr>
        <p:spPr>
          <a:xfrm>
            <a:off x="4973200" y="6075300"/>
            <a:ext cx="61302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200">
                <a:solidFill>
                  <a:schemeClr val="lt1"/>
                </a:solidFill>
              </a:rPr>
              <a:t>Left image source: </a:t>
            </a:r>
            <a:r>
              <a:rPr lang="en-US" sz="1200">
                <a:solidFill>
                  <a:schemeClr val="lt1"/>
                </a:solidFill>
              </a:rPr>
              <a:t>https://www.shutterstock.com/search/branch-tree</a:t>
            </a:r>
            <a:endParaRPr sz="1200">
              <a:solidFill>
                <a:schemeClr val="lt1"/>
              </a:solidFill>
            </a:endParaRPr>
          </a:p>
          <a:p>
            <a:pPr indent="0" lvl="0" marL="0" rtl="0" algn="l">
              <a:spcBef>
                <a:spcPts val="0"/>
              </a:spcBef>
              <a:spcAft>
                <a:spcPts val="0"/>
              </a:spcAft>
              <a:buNone/>
            </a:pPr>
            <a:r>
              <a:rPr lang="en-US" sz="1200">
                <a:solidFill>
                  <a:schemeClr val="lt1"/>
                </a:solidFill>
              </a:rPr>
              <a:t>Right image source: https://www.tomasbeuzen.com/post/git-fork-branch-pull/</a:t>
            </a:r>
            <a:endParaRPr/>
          </a:p>
        </p:txBody>
      </p:sp>
      <p:pic>
        <p:nvPicPr>
          <p:cNvPr id="336" name="Google Shape;336;p31"/>
          <p:cNvPicPr preferRelativeResize="0"/>
          <p:nvPr/>
        </p:nvPicPr>
        <p:blipFill>
          <a:blip r:embed="rId4">
            <a:alphaModFix/>
          </a:blip>
          <a:stretch>
            <a:fillRect/>
          </a:stretch>
        </p:blipFill>
        <p:spPr>
          <a:xfrm>
            <a:off x="7607575" y="1534075"/>
            <a:ext cx="4141226" cy="2308700"/>
          </a:xfrm>
          <a:prstGeom prst="rect">
            <a:avLst/>
          </a:prstGeom>
          <a:noFill/>
          <a:ln>
            <a:noFill/>
          </a:ln>
        </p:spPr>
      </p:pic>
      <p:sp>
        <p:nvSpPr>
          <p:cNvPr id="337" name="Google Shape;337;p31"/>
          <p:cNvSpPr/>
          <p:nvPr/>
        </p:nvSpPr>
        <p:spPr>
          <a:xfrm>
            <a:off x="5178500" y="2584575"/>
            <a:ext cx="2286900" cy="214500"/>
          </a:xfrm>
          <a:prstGeom prst="leftRightArrow">
            <a:avLst>
              <a:gd fmla="val 50000" name="adj1"/>
              <a:gd fmla="val 50000" name="adj2"/>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32"/>
          <p:cNvSpPr txBox="1"/>
          <p:nvPr>
            <p:ph type="title"/>
          </p:nvPr>
        </p:nvSpPr>
        <p:spPr>
          <a:xfrm>
            <a:off x="838199" y="0"/>
            <a:ext cx="10515600" cy="13257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1100"/>
              <a:buFont typeface="Arial"/>
              <a:buNone/>
            </a:pPr>
            <a:r>
              <a:rPr lang="en-US"/>
              <a:t>3. Branch and Merge - Why Branching</a:t>
            </a:r>
            <a:endParaRPr/>
          </a:p>
        </p:txBody>
      </p:sp>
      <p:sp>
        <p:nvSpPr>
          <p:cNvPr id="343" name="Google Shape;343;p32"/>
          <p:cNvSpPr txBox="1"/>
          <p:nvPr>
            <p:ph idx="12" type="sldNum"/>
          </p:nvPr>
        </p:nvSpPr>
        <p:spPr>
          <a:xfrm>
            <a:off x="8610600" y="6380811"/>
            <a:ext cx="28467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344" name="Google Shape;344;p32"/>
          <p:cNvPicPr preferRelativeResize="0"/>
          <p:nvPr/>
        </p:nvPicPr>
        <p:blipFill>
          <a:blip r:embed="rId3">
            <a:alphaModFix/>
          </a:blip>
          <a:stretch>
            <a:fillRect/>
          </a:stretch>
        </p:blipFill>
        <p:spPr>
          <a:xfrm>
            <a:off x="914400" y="2217963"/>
            <a:ext cx="4874800" cy="2422075"/>
          </a:xfrm>
          <a:prstGeom prst="rect">
            <a:avLst/>
          </a:prstGeom>
          <a:noFill/>
          <a:ln>
            <a:noFill/>
          </a:ln>
        </p:spPr>
      </p:pic>
      <p:sp>
        <p:nvSpPr>
          <p:cNvPr id="345" name="Google Shape;345;p32"/>
          <p:cNvSpPr txBox="1"/>
          <p:nvPr/>
        </p:nvSpPr>
        <p:spPr>
          <a:xfrm>
            <a:off x="5103850" y="6137625"/>
            <a:ext cx="54771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200">
                <a:solidFill>
                  <a:schemeClr val="lt1"/>
                </a:solidFill>
              </a:rPr>
              <a:t>I</a:t>
            </a:r>
            <a:r>
              <a:rPr lang="en-US" sz="1200">
                <a:solidFill>
                  <a:schemeClr val="lt1"/>
                </a:solidFill>
              </a:rPr>
              <a:t>mage source: </a:t>
            </a:r>
            <a:r>
              <a:rPr lang="en-US" sz="1200">
                <a:solidFill>
                  <a:schemeClr val="lt1"/>
                </a:solidFill>
              </a:rPr>
              <a:t>https://www.sitepoint.com/use-git-branches-buddy/</a:t>
            </a:r>
            <a:endParaRPr/>
          </a:p>
        </p:txBody>
      </p:sp>
      <p:sp>
        <p:nvSpPr>
          <p:cNvPr id="346" name="Google Shape;346;p32"/>
          <p:cNvSpPr txBox="1"/>
          <p:nvPr/>
        </p:nvSpPr>
        <p:spPr>
          <a:xfrm>
            <a:off x="6111550" y="1724250"/>
            <a:ext cx="4702500" cy="3409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US">
                <a:solidFill>
                  <a:srgbClr val="0E0E0E"/>
                </a:solidFill>
              </a:rPr>
              <a:t>✅ </a:t>
            </a:r>
            <a:r>
              <a:rPr b="1" lang="en-US">
                <a:solidFill>
                  <a:srgbClr val="0E0E0E"/>
                </a:solidFill>
              </a:rPr>
              <a:t>Isolate Features &amp; Bug Fixes</a:t>
            </a:r>
            <a:r>
              <a:rPr lang="en-US">
                <a:solidFill>
                  <a:srgbClr val="0E0E0E"/>
                </a:solidFill>
              </a:rPr>
              <a:t> – Work on a new feature without affecting the stable version. </a:t>
            </a:r>
            <a:endParaRPr>
              <a:solidFill>
                <a:srgbClr val="0E0E0E"/>
              </a:solidFill>
            </a:endParaRPr>
          </a:p>
          <a:p>
            <a:pPr indent="-304800" lvl="0" marL="457200" rtl="0" algn="l">
              <a:lnSpc>
                <a:spcPct val="115000"/>
              </a:lnSpc>
              <a:spcBef>
                <a:spcPts val="0"/>
              </a:spcBef>
              <a:spcAft>
                <a:spcPts val="0"/>
              </a:spcAft>
              <a:buClr>
                <a:srgbClr val="0E0E0E"/>
              </a:buClr>
              <a:buSzPts val="1200"/>
              <a:buChar char="❏"/>
            </a:pPr>
            <a:r>
              <a:rPr lang="en-US" sz="1200">
                <a:solidFill>
                  <a:srgbClr val="0E0E0E"/>
                </a:solidFill>
              </a:rPr>
              <a:t>E.g., A team is adding dark mode to an app. </a:t>
            </a:r>
            <a:endParaRPr sz="1200">
              <a:solidFill>
                <a:srgbClr val="0E0E0E"/>
              </a:solidFill>
            </a:endParaRPr>
          </a:p>
          <a:p>
            <a:pPr indent="0" lvl="0" marL="0" rtl="0" algn="l">
              <a:lnSpc>
                <a:spcPct val="115000"/>
              </a:lnSpc>
              <a:spcBef>
                <a:spcPts val="0"/>
              </a:spcBef>
              <a:spcAft>
                <a:spcPts val="0"/>
              </a:spcAft>
              <a:buNone/>
            </a:pPr>
            <a:r>
              <a:rPr lang="en-US">
                <a:solidFill>
                  <a:srgbClr val="0E0E0E"/>
                </a:solidFill>
              </a:rPr>
              <a:t>✅ </a:t>
            </a:r>
            <a:r>
              <a:rPr b="1" lang="en-US">
                <a:solidFill>
                  <a:srgbClr val="0E0E0E"/>
                </a:solidFill>
              </a:rPr>
              <a:t>Parallel Development</a:t>
            </a:r>
            <a:r>
              <a:rPr lang="en-US">
                <a:solidFill>
                  <a:srgbClr val="0E0E0E"/>
                </a:solidFill>
              </a:rPr>
              <a:t> – Multiple team members can work on different features simultaneously.</a:t>
            </a:r>
            <a:endParaRPr>
              <a:solidFill>
                <a:srgbClr val="0E0E0E"/>
              </a:solidFill>
            </a:endParaRPr>
          </a:p>
          <a:p>
            <a:pPr indent="-304800" lvl="0" marL="457200" rtl="0" algn="l">
              <a:lnSpc>
                <a:spcPct val="115000"/>
              </a:lnSpc>
              <a:spcBef>
                <a:spcPts val="0"/>
              </a:spcBef>
              <a:spcAft>
                <a:spcPts val="0"/>
              </a:spcAft>
              <a:buClr>
                <a:srgbClr val="0E0E0E"/>
              </a:buClr>
              <a:buSzPts val="1200"/>
              <a:buChar char="❏"/>
            </a:pPr>
            <a:r>
              <a:rPr lang="en-US" sz="1200">
                <a:solidFill>
                  <a:srgbClr val="0E0E0E"/>
                </a:solidFill>
              </a:rPr>
              <a:t>E.g., A critical bug is found while new features are in progress. =&gt; Fix the bug on a separate branch and then merge it back into main. </a:t>
            </a:r>
            <a:endParaRPr sz="1200">
              <a:solidFill>
                <a:srgbClr val="0E0E0E"/>
              </a:solidFill>
            </a:endParaRPr>
          </a:p>
          <a:p>
            <a:pPr indent="0" lvl="0" marL="0" rtl="0" algn="l">
              <a:lnSpc>
                <a:spcPct val="115000"/>
              </a:lnSpc>
              <a:spcBef>
                <a:spcPts val="0"/>
              </a:spcBef>
              <a:spcAft>
                <a:spcPts val="0"/>
              </a:spcAft>
              <a:buNone/>
            </a:pPr>
            <a:r>
              <a:rPr lang="en-US">
                <a:solidFill>
                  <a:srgbClr val="0E0E0E"/>
                </a:solidFill>
              </a:rPr>
              <a:t>✅ </a:t>
            </a:r>
            <a:r>
              <a:rPr b="1" lang="en-US">
                <a:solidFill>
                  <a:srgbClr val="0E0E0E"/>
                </a:solidFill>
              </a:rPr>
              <a:t>Safe Experimentation</a:t>
            </a:r>
            <a:r>
              <a:rPr lang="en-US">
                <a:solidFill>
                  <a:srgbClr val="0E0E0E"/>
                </a:solidFill>
              </a:rPr>
              <a:t> – Test new ideas without breaking the main branch.</a:t>
            </a:r>
            <a:endParaRPr>
              <a:solidFill>
                <a:srgbClr val="0E0E0E"/>
              </a:solidFill>
            </a:endParaRPr>
          </a:p>
          <a:p>
            <a:pPr indent="-304800" lvl="0" marL="457200" rtl="0" algn="l">
              <a:lnSpc>
                <a:spcPct val="115000"/>
              </a:lnSpc>
              <a:spcBef>
                <a:spcPts val="0"/>
              </a:spcBef>
              <a:spcAft>
                <a:spcPts val="0"/>
              </a:spcAft>
              <a:buClr>
                <a:srgbClr val="0E0E0E"/>
              </a:buClr>
              <a:buSzPts val="1200"/>
              <a:buChar char="❏"/>
            </a:pPr>
            <a:r>
              <a:rPr lang="en-US" sz="1200">
                <a:solidFill>
                  <a:srgbClr val="0E0E0E"/>
                </a:solidFill>
              </a:rPr>
              <a:t>E.g., You want to test an AI-powered recommendation system. </a:t>
            </a:r>
            <a:endParaRPr sz="1200">
              <a:solidFill>
                <a:srgbClr val="0E0E0E"/>
              </a:solidFill>
            </a:endParaRPr>
          </a:p>
          <a:p>
            <a:pPr indent="0" lvl="0" marL="0" rtl="0" algn="l">
              <a:lnSpc>
                <a:spcPct val="115000"/>
              </a:lnSpc>
              <a:spcBef>
                <a:spcPts val="0"/>
              </a:spcBef>
              <a:spcAft>
                <a:spcPts val="0"/>
              </a:spcAft>
              <a:buNone/>
            </a:pPr>
            <a:r>
              <a:rPr lang="en-US">
                <a:solidFill>
                  <a:srgbClr val="0E0E0E"/>
                </a:solidFill>
              </a:rPr>
              <a:t>✅ </a:t>
            </a:r>
            <a:r>
              <a:rPr b="1" lang="en-US">
                <a:solidFill>
                  <a:srgbClr val="0E0E0E"/>
                </a:solidFill>
              </a:rPr>
              <a:t>Organized Workflow</a:t>
            </a:r>
            <a:r>
              <a:rPr lang="en-US">
                <a:solidFill>
                  <a:srgbClr val="0E0E0E"/>
                </a:solidFill>
              </a:rPr>
              <a:t> – Keep code history clean and structured.</a:t>
            </a:r>
            <a:endParaRPr>
              <a:solidFill>
                <a:srgbClr val="0E0E0E"/>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33"/>
          <p:cNvSpPr txBox="1"/>
          <p:nvPr>
            <p:ph type="title"/>
          </p:nvPr>
        </p:nvSpPr>
        <p:spPr>
          <a:xfrm>
            <a:off x="838200" y="0"/>
            <a:ext cx="10890300" cy="1325700"/>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None/>
            </a:pPr>
            <a:r>
              <a:rPr lang="en-US"/>
              <a:t>3. Branch and Merge - Under the Hood of Branch</a:t>
            </a:r>
            <a:endParaRPr/>
          </a:p>
        </p:txBody>
      </p:sp>
      <p:sp>
        <p:nvSpPr>
          <p:cNvPr id="352" name="Google Shape;352;p33"/>
          <p:cNvSpPr txBox="1"/>
          <p:nvPr>
            <p:ph idx="12" type="sldNum"/>
          </p:nvPr>
        </p:nvSpPr>
        <p:spPr>
          <a:xfrm>
            <a:off x="8610600" y="6380811"/>
            <a:ext cx="28467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53" name="Google Shape;353;p33"/>
          <p:cNvSpPr txBox="1"/>
          <p:nvPr/>
        </p:nvSpPr>
        <p:spPr>
          <a:xfrm>
            <a:off x="928400" y="3959000"/>
            <a:ext cx="6965400" cy="1747200"/>
          </a:xfrm>
          <a:prstGeom prst="rect">
            <a:avLst/>
          </a:prstGeom>
          <a:noFill/>
          <a:ln>
            <a:noFill/>
          </a:ln>
        </p:spPr>
        <p:txBody>
          <a:bodyPr anchorCtr="0" anchor="t" bIns="91425" lIns="91425" spcFirstLastPara="1" rIns="91425" wrap="square" tIns="91425">
            <a:noAutofit/>
          </a:bodyPr>
          <a:lstStyle/>
          <a:p>
            <a:pPr indent="-311150" lvl="0" marL="457200" rtl="0" algn="l">
              <a:spcBef>
                <a:spcPts val="0"/>
              </a:spcBef>
              <a:spcAft>
                <a:spcPts val="0"/>
              </a:spcAft>
              <a:buClr>
                <a:schemeClr val="dk1"/>
              </a:buClr>
              <a:buSzPts val="1300"/>
              <a:buChar char="●"/>
            </a:pPr>
            <a:r>
              <a:rPr lang="en-US" sz="1300">
                <a:solidFill>
                  <a:schemeClr val="dk1"/>
                </a:solidFill>
              </a:rPr>
              <a:t>The </a:t>
            </a:r>
            <a:r>
              <a:rPr b="1" lang="en-US" sz="1300">
                <a:solidFill>
                  <a:schemeClr val="dk1"/>
                </a:solidFill>
              </a:rPr>
              <a:t>main branch</a:t>
            </a:r>
            <a:r>
              <a:rPr lang="en-US" sz="1300">
                <a:solidFill>
                  <a:schemeClr val="dk1"/>
                </a:solidFill>
              </a:rPr>
              <a:t> itself doesn’t have any special properties—it’s simply the first branch created when you initialize a Git repository with </a:t>
            </a:r>
            <a:r>
              <a:rPr lang="en-US" sz="1300">
                <a:solidFill>
                  <a:srgbClr val="3000A0"/>
                </a:solidFill>
                <a:latin typeface="Roboto Mono"/>
                <a:ea typeface="Roboto Mono"/>
                <a:cs typeface="Roboto Mono"/>
                <a:sym typeface="Roboto Mono"/>
              </a:rPr>
              <a:t>git</a:t>
            </a:r>
            <a:r>
              <a:rPr lang="en-US" sz="1300">
                <a:latin typeface="Roboto Mono"/>
                <a:ea typeface="Roboto Mono"/>
                <a:cs typeface="Roboto Mono"/>
                <a:sym typeface="Roboto Mono"/>
              </a:rPr>
              <a:t> init</a:t>
            </a:r>
            <a:r>
              <a:rPr lang="en-US" sz="1300">
                <a:solidFill>
                  <a:schemeClr val="dk1"/>
                </a:solidFill>
              </a:rPr>
              <a:t>.</a:t>
            </a:r>
            <a:endParaRPr sz="1300">
              <a:solidFill>
                <a:schemeClr val="dk1"/>
              </a:solidFill>
            </a:endParaRPr>
          </a:p>
          <a:p>
            <a:pPr indent="-311150" lvl="0" marL="457200" rtl="0" algn="l">
              <a:spcBef>
                <a:spcPts val="0"/>
              </a:spcBef>
              <a:spcAft>
                <a:spcPts val="0"/>
              </a:spcAft>
              <a:buClr>
                <a:schemeClr val="dk1"/>
              </a:buClr>
              <a:buSzPts val="1300"/>
              <a:buChar char="●"/>
            </a:pPr>
            <a:r>
              <a:rPr lang="en-US" sz="1300">
                <a:solidFill>
                  <a:schemeClr val="dk1"/>
                </a:solidFill>
              </a:rPr>
              <a:t>Each time you make a commit, Git assigns it a unique </a:t>
            </a:r>
            <a:r>
              <a:rPr b="1" lang="en-US" sz="1300">
                <a:solidFill>
                  <a:schemeClr val="dk1"/>
                </a:solidFill>
              </a:rPr>
              <a:t>SHA-1 hash </a:t>
            </a:r>
            <a:r>
              <a:rPr lang="en-US" sz="1300">
                <a:solidFill>
                  <a:schemeClr val="dk1"/>
                </a:solidFill>
              </a:rPr>
              <a:t>to identify that snapshot of files. </a:t>
            </a:r>
            <a:r>
              <a:rPr lang="en-US" sz="1300" u="sng">
                <a:solidFill>
                  <a:schemeClr val="dk1"/>
                </a:solidFill>
              </a:rPr>
              <a:t>When a new branch is created, it initially points to the same commit as the main branch</a:t>
            </a:r>
            <a:r>
              <a:rPr lang="en-US" sz="1300">
                <a:solidFill>
                  <a:schemeClr val="dk1"/>
                </a:solidFill>
              </a:rPr>
              <a:t>. At this stage, both branches share the exact same code state.</a:t>
            </a:r>
            <a:endParaRPr sz="1300">
              <a:solidFill>
                <a:schemeClr val="dk1"/>
              </a:solidFill>
            </a:endParaRPr>
          </a:p>
          <a:p>
            <a:pPr indent="-311150" lvl="0" marL="457200" rtl="0" algn="l">
              <a:spcBef>
                <a:spcPts val="0"/>
              </a:spcBef>
              <a:spcAft>
                <a:spcPts val="0"/>
              </a:spcAft>
              <a:buClr>
                <a:schemeClr val="dk1"/>
              </a:buClr>
              <a:buSzPts val="1300"/>
              <a:buChar char="●"/>
            </a:pPr>
            <a:r>
              <a:rPr lang="en-US" sz="1300">
                <a:solidFill>
                  <a:schemeClr val="dk1"/>
                </a:solidFill>
              </a:rPr>
              <a:t>As new commits are made in the new branch, Git updates its pointer to track those changes, causing the branch to move ahead of main. Over time, as commits continue on different branches, each branch maintains its own version of the project history.</a:t>
            </a:r>
            <a:endParaRPr sz="1300">
              <a:solidFill>
                <a:schemeClr val="dk1"/>
              </a:solidFill>
            </a:endParaRPr>
          </a:p>
        </p:txBody>
      </p:sp>
      <p:sp>
        <p:nvSpPr>
          <p:cNvPr id="354" name="Google Shape;354;p33"/>
          <p:cNvSpPr txBox="1"/>
          <p:nvPr/>
        </p:nvSpPr>
        <p:spPr>
          <a:xfrm>
            <a:off x="4973200" y="6075300"/>
            <a:ext cx="6130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200">
                <a:solidFill>
                  <a:schemeClr val="lt1"/>
                </a:solidFill>
              </a:rPr>
              <a:t>Reference: https://www.varonis.com/blog/git-branching#merging</a:t>
            </a:r>
            <a:endParaRPr/>
          </a:p>
        </p:txBody>
      </p:sp>
      <p:pic>
        <p:nvPicPr>
          <p:cNvPr id="355" name="Google Shape;355;p33"/>
          <p:cNvPicPr preferRelativeResize="0"/>
          <p:nvPr/>
        </p:nvPicPr>
        <p:blipFill rotWithShape="1">
          <a:blip r:embed="rId3">
            <a:alphaModFix/>
          </a:blip>
          <a:srcRect b="0" l="10847" r="12382" t="0"/>
          <a:stretch/>
        </p:blipFill>
        <p:spPr>
          <a:xfrm>
            <a:off x="914400" y="1670488"/>
            <a:ext cx="3741574" cy="2042700"/>
          </a:xfrm>
          <a:prstGeom prst="rect">
            <a:avLst/>
          </a:prstGeom>
          <a:noFill/>
          <a:ln>
            <a:noFill/>
          </a:ln>
        </p:spPr>
      </p:pic>
      <p:pic>
        <p:nvPicPr>
          <p:cNvPr id="356" name="Google Shape;356;p33"/>
          <p:cNvPicPr preferRelativeResize="0"/>
          <p:nvPr/>
        </p:nvPicPr>
        <p:blipFill>
          <a:blip r:embed="rId4">
            <a:alphaModFix/>
          </a:blip>
          <a:stretch>
            <a:fillRect/>
          </a:stretch>
        </p:blipFill>
        <p:spPr>
          <a:xfrm>
            <a:off x="5794325" y="1687063"/>
            <a:ext cx="3907000" cy="2042675"/>
          </a:xfrm>
          <a:prstGeom prst="rect">
            <a:avLst/>
          </a:prstGeom>
          <a:noFill/>
          <a:ln>
            <a:noFill/>
          </a:ln>
        </p:spPr>
      </p:pic>
      <p:pic>
        <p:nvPicPr>
          <p:cNvPr id="357" name="Google Shape;357;p33"/>
          <p:cNvPicPr preferRelativeResize="0"/>
          <p:nvPr/>
        </p:nvPicPr>
        <p:blipFill rotWithShape="1">
          <a:blip r:embed="rId5">
            <a:alphaModFix/>
          </a:blip>
          <a:srcRect b="51818" l="0" r="43000" t="0"/>
          <a:stretch/>
        </p:blipFill>
        <p:spPr>
          <a:xfrm>
            <a:off x="7936899" y="4091125"/>
            <a:ext cx="4011325" cy="1106025"/>
          </a:xfrm>
          <a:prstGeom prst="rect">
            <a:avLst/>
          </a:prstGeom>
          <a:noFill/>
          <a:ln>
            <a:noFill/>
          </a:ln>
        </p:spPr>
      </p:pic>
      <p:sp>
        <p:nvSpPr>
          <p:cNvPr id="358" name="Google Shape;358;p33"/>
          <p:cNvSpPr/>
          <p:nvPr/>
        </p:nvSpPr>
        <p:spPr>
          <a:xfrm>
            <a:off x="4767950" y="2618350"/>
            <a:ext cx="914400" cy="147000"/>
          </a:xfrm>
          <a:prstGeom prst="rightArrow">
            <a:avLst>
              <a:gd fmla="val 50000" name="adj1"/>
              <a:gd fmla="val 50000" name="adj2"/>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359" name="Google Shape;359;p33"/>
          <p:cNvCxnSpPr/>
          <p:nvPr/>
        </p:nvCxnSpPr>
        <p:spPr>
          <a:xfrm flipH="1" rot="10800000">
            <a:off x="6419450" y="4301425"/>
            <a:ext cx="1427700" cy="186600"/>
          </a:xfrm>
          <a:prstGeom prst="straightConnector1">
            <a:avLst/>
          </a:prstGeom>
          <a:noFill/>
          <a:ln cap="flat" cmpd="sng" w="9525">
            <a:solidFill>
              <a:schemeClr val="dk2"/>
            </a:solidFill>
            <a:prstDash val="solid"/>
            <a:round/>
            <a:headEnd len="med" w="med" type="none"/>
            <a:tailEnd len="med" w="med" type="triangle"/>
          </a:ln>
        </p:spPr>
      </p:cxnSp>
      <p:sp>
        <p:nvSpPr>
          <p:cNvPr id="360" name="Google Shape;360;p33"/>
          <p:cNvSpPr/>
          <p:nvPr/>
        </p:nvSpPr>
        <p:spPr>
          <a:xfrm>
            <a:off x="7893800" y="4071025"/>
            <a:ext cx="2617200" cy="186600"/>
          </a:xfrm>
          <a:prstGeom prst="frame">
            <a:avLst>
              <a:gd fmla="val 10903" name="adj1"/>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61" name="Google Shape;361;p33"/>
          <p:cNvSpPr/>
          <p:nvPr/>
        </p:nvSpPr>
        <p:spPr>
          <a:xfrm>
            <a:off x="3414450" y="1751275"/>
            <a:ext cx="1123800" cy="1283700"/>
          </a:xfrm>
          <a:prstGeom prst="frame">
            <a:avLst>
              <a:gd fmla="val 3171" name="adj1"/>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62" name="Google Shape;362;p33"/>
          <p:cNvSpPr/>
          <p:nvPr/>
        </p:nvSpPr>
        <p:spPr>
          <a:xfrm>
            <a:off x="3414450" y="2370600"/>
            <a:ext cx="1123800" cy="1283700"/>
          </a:xfrm>
          <a:prstGeom prst="frame">
            <a:avLst>
              <a:gd fmla="val 3171" name="adj1"/>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361"/>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362"/>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p34"/>
          <p:cNvSpPr txBox="1"/>
          <p:nvPr>
            <p:ph type="title"/>
          </p:nvPr>
        </p:nvSpPr>
        <p:spPr>
          <a:xfrm>
            <a:off x="838200" y="0"/>
            <a:ext cx="10890300" cy="1325700"/>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None/>
            </a:pPr>
            <a:r>
              <a:rPr lang="en-US"/>
              <a:t>3. Branch and Merge - Under the Hood of Branch</a:t>
            </a:r>
            <a:endParaRPr/>
          </a:p>
        </p:txBody>
      </p:sp>
      <p:sp>
        <p:nvSpPr>
          <p:cNvPr id="368" name="Google Shape;368;p34"/>
          <p:cNvSpPr txBox="1"/>
          <p:nvPr>
            <p:ph idx="12" type="sldNum"/>
          </p:nvPr>
        </p:nvSpPr>
        <p:spPr>
          <a:xfrm>
            <a:off x="8610600" y="6380811"/>
            <a:ext cx="28467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69" name="Google Shape;369;p34"/>
          <p:cNvSpPr txBox="1"/>
          <p:nvPr/>
        </p:nvSpPr>
        <p:spPr>
          <a:xfrm>
            <a:off x="928400" y="3959000"/>
            <a:ext cx="6405600" cy="1747200"/>
          </a:xfrm>
          <a:prstGeom prst="rect">
            <a:avLst/>
          </a:prstGeom>
          <a:noFill/>
          <a:ln>
            <a:noFill/>
          </a:ln>
        </p:spPr>
        <p:txBody>
          <a:bodyPr anchorCtr="0" anchor="t" bIns="91425" lIns="91425" spcFirstLastPara="1" rIns="91425" wrap="square" tIns="91425">
            <a:noAutofit/>
          </a:bodyPr>
          <a:lstStyle/>
          <a:p>
            <a:pPr indent="-311150" lvl="0" marL="457200" rtl="0" algn="l">
              <a:spcBef>
                <a:spcPts val="0"/>
              </a:spcBef>
              <a:spcAft>
                <a:spcPts val="0"/>
              </a:spcAft>
              <a:buClr>
                <a:schemeClr val="dk1"/>
              </a:buClr>
              <a:buSzPts val="1300"/>
              <a:buChar char="●"/>
            </a:pPr>
            <a:r>
              <a:rPr lang="en-US" sz="1300">
                <a:solidFill>
                  <a:schemeClr val="dk1"/>
                </a:solidFill>
              </a:rPr>
              <a:t>It is important to know which branch you are in (especially on your local computer).</a:t>
            </a:r>
            <a:endParaRPr sz="1300">
              <a:solidFill>
                <a:schemeClr val="dk1"/>
              </a:solidFill>
            </a:endParaRPr>
          </a:p>
          <a:p>
            <a:pPr indent="-311150" lvl="0" marL="457200" rtl="0" algn="l">
              <a:spcBef>
                <a:spcPts val="0"/>
              </a:spcBef>
              <a:spcAft>
                <a:spcPts val="0"/>
              </a:spcAft>
              <a:buClr>
                <a:schemeClr val="dk1"/>
              </a:buClr>
              <a:buSzPts val="1300"/>
              <a:buChar char="●"/>
            </a:pPr>
            <a:r>
              <a:rPr lang="en-US" sz="1300">
                <a:solidFill>
                  <a:schemeClr val="dk1"/>
                </a:solidFill>
              </a:rPr>
              <a:t>Git knows which branch you have checked out by using a special pointer called </a:t>
            </a:r>
            <a:r>
              <a:rPr b="1" lang="en-US" sz="1300">
                <a:solidFill>
                  <a:schemeClr val="dk1"/>
                </a:solidFill>
              </a:rPr>
              <a:t>HEAD</a:t>
            </a:r>
            <a:r>
              <a:rPr lang="en-US" sz="1300">
                <a:solidFill>
                  <a:schemeClr val="dk1"/>
                </a:solidFill>
              </a:rPr>
              <a:t>. </a:t>
            </a:r>
            <a:endParaRPr sz="1300">
              <a:solidFill>
                <a:schemeClr val="dk1"/>
              </a:solidFill>
            </a:endParaRPr>
          </a:p>
          <a:p>
            <a:pPr indent="-311150" lvl="0" marL="457200" rtl="0" algn="l">
              <a:spcBef>
                <a:spcPts val="0"/>
              </a:spcBef>
              <a:spcAft>
                <a:spcPts val="0"/>
              </a:spcAft>
              <a:buClr>
                <a:schemeClr val="dk1"/>
              </a:buClr>
              <a:buSzPts val="1300"/>
              <a:buChar char="●"/>
            </a:pPr>
            <a:r>
              <a:rPr lang="en-US" sz="1300">
                <a:solidFill>
                  <a:schemeClr val="dk1"/>
                </a:solidFill>
              </a:rPr>
              <a:t>When you create a new branch, Git doesn’t immediately change the HEAD pointer to the new branch =&gt; There is a </a:t>
            </a:r>
            <a:r>
              <a:rPr lang="en-US" sz="1300">
                <a:solidFill>
                  <a:schemeClr val="dk1"/>
                </a:solidFill>
              </a:rPr>
              <a:t>dedicated</a:t>
            </a:r>
            <a:r>
              <a:rPr lang="en-US" sz="1300">
                <a:solidFill>
                  <a:schemeClr val="dk1"/>
                </a:solidFill>
              </a:rPr>
              <a:t> command of </a:t>
            </a:r>
            <a:r>
              <a:rPr lang="en-US" sz="1300">
                <a:solidFill>
                  <a:srgbClr val="3000A0"/>
                </a:solidFill>
                <a:latin typeface="Roboto Mono"/>
                <a:ea typeface="Roboto Mono"/>
                <a:cs typeface="Roboto Mono"/>
                <a:sym typeface="Roboto Mono"/>
              </a:rPr>
              <a:t>git</a:t>
            </a:r>
            <a:r>
              <a:rPr lang="en-US" sz="1300">
                <a:latin typeface="Roboto Mono"/>
                <a:ea typeface="Roboto Mono"/>
                <a:cs typeface="Roboto Mono"/>
                <a:sym typeface="Roboto Mono"/>
              </a:rPr>
              <a:t> checkout</a:t>
            </a:r>
            <a:r>
              <a:rPr lang="en-US" sz="1300">
                <a:solidFill>
                  <a:schemeClr val="dk1"/>
                </a:solidFill>
              </a:rPr>
              <a:t> </a:t>
            </a:r>
            <a:endParaRPr sz="1300">
              <a:solidFill>
                <a:schemeClr val="dk1"/>
              </a:solidFill>
            </a:endParaRPr>
          </a:p>
        </p:txBody>
      </p:sp>
      <p:sp>
        <p:nvSpPr>
          <p:cNvPr id="370" name="Google Shape;370;p34"/>
          <p:cNvSpPr txBox="1"/>
          <p:nvPr/>
        </p:nvSpPr>
        <p:spPr>
          <a:xfrm>
            <a:off x="4973200" y="6075300"/>
            <a:ext cx="6130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200">
                <a:solidFill>
                  <a:schemeClr val="lt1"/>
                </a:solidFill>
              </a:rPr>
              <a:t>Reference: https://www.varonis.com/blog/git-branching#merging</a:t>
            </a:r>
            <a:endParaRPr/>
          </a:p>
        </p:txBody>
      </p:sp>
      <p:pic>
        <p:nvPicPr>
          <p:cNvPr id="371" name="Google Shape;371;p34"/>
          <p:cNvPicPr preferRelativeResize="0"/>
          <p:nvPr/>
        </p:nvPicPr>
        <p:blipFill>
          <a:blip r:embed="rId3">
            <a:alphaModFix/>
          </a:blip>
          <a:stretch>
            <a:fillRect/>
          </a:stretch>
        </p:blipFill>
        <p:spPr>
          <a:xfrm>
            <a:off x="928400" y="1670500"/>
            <a:ext cx="3907000" cy="2042675"/>
          </a:xfrm>
          <a:prstGeom prst="rect">
            <a:avLst/>
          </a:prstGeom>
          <a:noFill/>
          <a:ln>
            <a:noFill/>
          </a:ln>
        </p:spPr>
      </p:pic>
      <p:cxnSp>
        <p:nvCxnSpPr>
          <p:cNvPr id="372" name="Google Shape;372;p34"/>
          <p:cNvCxnSpPr/>
          <p:nvPr/>
        </p:nvCxnSpPr>
        <p:spPr>
          <a:xfrm flipH="1" rot="10800000">
            <a:off x="6690025" y="4458725"/>
            <a:ext cx="1185000" cy="370800"/>
          </a:xfrm>
          <a:prstGeom prst="straightConnector1">
            <a:avLst/>
          </a:prstGeom>
          <a:noFill/>
          <a:ln cap="flat" cmpd="sng" w="9525">
            <a:solidFill>
              <a:schemeClr val="dk2"/>
            </a:solidFill>
            <a:prstDash val="solid"/>
            <a:round/>
            <a:headEnd len="med" w="med" type="none"/>
            <a:tailEnd len="med" w="med" type="triangle"/>
          </a:ln>
        </p:spPr>
      </p:cxnSp>
      <p:pic>
        <p:nvPicPr>
          <p:cNvPr id="373" name="Google Shape;373;p34"/>
          <p:cNvPicPr preferRelativeResize="0"/>
          <p:nvPr/>
        </p:nvPicPr>
        <p:blipFill>
          <a:blip r:embed="rId4">
            <a:alphaModFix/>
          </a:blip>
          <a:stretch>
            <a:fillRect/>
          </a:stretch>
        </p:blipFill>
        <p:spPr>
          <a:xfrm>
            <a:off x="6566625" y="1544150"/>
            <a:ext cx="4409841" cy="2328500"/>
          </a:xfrm>
          <a:prstGeom prst="rect">
            <a:avLst/>
          </a:prstGeom>
          <a:noFill/>
          <a:ln>
            <a:noFill/>
          </a:ln>
        </p:spPr>
      </p:pic>
      <p:pic>
        <p:nvPicPr>
          <p:cNvPr id="374" name="Google Shape;374;p34"/>
          <p:cNvPicPr preferRelativeResize="0"/>
          <p:nvPr/>
        </p:nvPicPr>
        <p:blipFill rotWithShape="1">
          <a:blip r:embed="rId5">
            <a:alphaModFix/>
          </a:blip>
          <a:srcRect b="51818" l="0" r="43000" t="0"/>
          <a:stretch/>
        </p:blipFill>
        <p:spPr>
          <a:xfrm>
            <a:off x="7936899" y="4091125"/>
            <a:ext cx="4011325" cy="1106025"/>
          </a:xfrm>
          <a:prstGeom prst="rect">
            <a:avLst/>
          </a:prstGeom>
          <a:noFill/>
          <a:ln>
            <a:noFill/>
          </a:ln>
        </p:spPr>
      </p:pic>
      <p:sp>
        <p:nvSpPr>
          <p:cNvPr id="375" name="Google Shape;375;p34"/>
          <p:cNvSpPr/>
          <p:nvPr/>
        </p:nvSpPr>
        <p:spPr>
          <a:xfrm>
            <a:off x="10487700" y="4091125"/>
            <a:ext cx="783600" cy="186600"/>
          </a:xfrm>
          <a:prstGeom prst="frame">
            <a:avLst>
              <a:gd fmla="val 10903" name="adj1"/>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76" name="Google Shape;376;p34"/>
          <p:cNvSpPr/>
          <p:nvPr/>
        </p:nvSpPr>
        <p:spPr>
          <a:xfrm>
            <a:off x="5061863" y="2584588"/>
            <a:ext cx="1278300" cy="214500"/>
          </a:xfrm>
          <a:prstGeom prst="leftRightArrow">
            <a:avLst>
              <a:gd fmla="val 50000" name="adj1"/>
              <a:gd fmla="val 50000" name="adj2"/>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77" name="Google Shape;377;p34"/>
          <p:cNvSpPr/>
          <p:nvPr/>
        </p:nvSpPr>
        <p:spPr>
          <a:xfrm>
            <a:off x="8783325" y="1602950"/>
            <a:ext cx="2245500" cy="571200"/>
          </a:xfrm>
          <a:prstGeom prst="frame">
            <a:avLst>
              <a:gd fmla="val 10903" name="adj1"/>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sp>
        <p:nvSpPr>
          <p:cNvPr id="382" name="Google Shape;382;p35"/>
          <p:cNvSpPr txBox="1"/>
          <p:nvPr>
            <p:ph type="title"/>
          </p:nvPr>
        </p:nvSpPr>
        <p:spPr>
          <a:xfrm>
            <a:off x="838199" y="0"/>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None/>
            </a:pPr>
            <a:r>
              <a:rPr lang="en-US"/>
              <a:t>3. Branch and Merge - Merging </a:t>
            </a:r>
            <a:r>
              <a:rPr lang="en-US"/>
              <a:t>Branches</a:t>
            </a:r>
            <a:endParaRPr/>
          </a:p>
        </p:txBody>
      </p:sp>
      <p:sp>
        <p:nvSpPr>
          <p:cNvPr id="383" name="Google Shape;383;p35"/>
          <p:cNvSpPr txBox="1"/>
          <p:nvPr>
            <p:ph idx="12" type="sldNum"/>
          </p:nvPr>
        </p:nvSpPr>
        <p:spPr>
          <a:xfrm>
            <a:off x="8610600" y="6380811"/>
            <a:ext cx="28467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384" name="Google Shape;384;p35"/>
          <p:cNvPicPr preferRelativeResize="0"/>
          <p:nvPr/>
        </p:nvPicPr>
        <p:blipFill>
          <a:blip r:embed="rId3">
            <a:alphaModFix/>
          </a:blip>
          <a:stretch>
            <a:fillRect/>
          </a:stretch>
        </p:blipFill>
        <p:spPr>
          <a:xfrm>
            <a:off x="713000" y="1836075"/>
            <a:ext cx="4642359" cy="2588075"/>
          </a:xfrm>
          <a:prstGeom prst="rect">
            <a:avLst/>
          </a:prstGeom>
          <a:noFill/>
          <a:ln>
            <a:noFill/>
          </a:ln>
        </p:spPr>
      </p:pic>
      <p:pic>
        <p:nvPicPr>
          <p:cNvPr id="385" name="Google Shape;385;p35"/>
          <p:cNvPicPr preferRelativeResize="0"/>
          <p:nvPr/>
        </p:nvPicPr>
        <p:blipFill>
          <a:blip r:embed="rId4">
            <a:alphaModFix/>
          </a:blip>
          <a:stretch>
            <a:fillRect/>
          </a:stretch>
        </p:blipFill>
        <p:spPr>
          <a:xfrm>
            <a:off x="6855300" y="1836075"/>
            <a:ext cx="5050925" cy="2588075"/>
          </a:xfrm>
          <a:prstGeom prst="rect">
            <a:avLst/>
          </a:prstGeom>
          <a:noFill/>
          <a:ln>
            <a:noFill/>
          </a:ln>
        </p:spPr>
      </p:pic>
      <p:sp>
        <p:nvSpPr>
          <p:cNvPr id="386" name="Google Shape;386;p35"/>
          <p:cNvSpPr txBox="1"/>
          <p:nvPr/>
        </p:nvSpPr>
        <p:spPr>
          <a:xfrm>
            <a:off x="3962950" y="4506350"/>
            <a:ext cx="4419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387" name="Google Shape;387;p35"/>
          <p:cNvSpPr/>
          <p:nvPr/>
        </p:nvSpPr>
        <p:spPr>
          <a:xfrm>
            <a:off x="5615125" y="2835800"/>
            <a:ext cx="980400" cy="2241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88" name="Google Shape;388;p35"/>
          <p:cNvSpPr txBox="1"/>
          <p:nvPr/>
        </p:nvSpPr>
        <p:spPr>
          <a:xfrm>
            <a:off x="4973200" y="6075300"/>
            <a:ext cx="61302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US" sz="1200">
                <a:solidFill>
                  <a:schemeClr val="lt1"/>
                </a:solidFill>
              </a:rPr>
              <a:t>Left image source: https://www.tomasbeuzen.com/post/git-fork-branch-pull/</a:t>
            </a:r>
            <a:endParaRPr sz="1200">
              <a:solidFill>
                <a:schemeClr val="lt1"/>
              </a:solidFill>
            </a:endParaRPr>
          </a:p>
          <a:p>
            <a:pPr indent="0" lvl="0" marL="0" rtl="0" algn="l">
              <a:spcBef>
                <a:spcPts val="0"/>
              </a:spcBef>
              <a:spcAft>
                <a:spcPts val="0"/>
              </a:spcAft>
              <a:buNone/>
            </a:pPr>
            <a:r>
              <a:rPr lang="en-US" sz="1200">
                <a:solidFill>
                  <a:schemeClr val="lt1"/>
                </a:solidFill>
              </a:rPr>
              <a:t>Right image source: https://www.nobledesktop.com/learn/git/git-branches</a:t>
            </a:r>
            <a:endParaRPr sz="1200">
              <a:solidFill>
                <a:schemeClr val="lt1"/>
              </a:solidFill>
            </a:endParaRPr>
          </a:p>
        </p:txBody>
      </p:sp>
      <p:sp>
        <p:nvSpPr>
          <p:cNvPr id="389" name="Google Shape;389;p35"/>
          <p:cNvSpPr/>
          <p:nvPr/>
        </p:nvSpPr>
        <p:spPr>
          <a:xfrm>
            <a:off x="3887275" y="4618413"/>
            <a:ext cx="4419300" cy="7389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solidFill>
                  <a:srgbClr val="4C4D4F"/>
                </a:solidFill>
              </a:rPr>
              <a:t>Oftentimes, once we have completed work on your branch, we need to merge it into the main branch. Merging takes your branch changes and implements them into the main branch.</a:t>
            </a:r>
            <a:endParaRPr/>
          </a:p>
        </p:txBody>
      </p:sp>
      <p:cxnSp>
        <p:nvCxnSpPr>
          <p:cNvPr id="390" name="Google Shape;390;p35"/>
          <p:cNvCxnSpPr>
            <a:stCxn id="389" idx="0"/>
          </p:cNvCxnSpPr>
          <p:nvPr/>
        </p:nvCxnSpPr>
        <p:spPr>
          <a:xfrm rot="10800000">
            <a:off x="6088525" y="3014613"/>
            <a:ext cx="8400" cy="1603800"/>
          </a:xfrm>
          <a:prstGeom prst="straightConnector1">
            <a:avLst/>
          </a:prstGeom>
          <a:noFill/>
          <a:ln cap="flat" cmpd="sng" w="9525">
            <a:solidFill>
              <a:schemeClr val="dk2"/>
            </a:solidFill>
            <a:prstDash val="dashDot"/>
            <a:round/>
            <a:headEnd len="med" w="med" type="none"/>
            <a:tailEnd len="med" w="med" type="triangle"/>
          </a:ln>
        </p:spPr>
      </p:cxnSp>
      <p:sp>
        <p:nvSpPr>
          <p:cNvPr id="391" name="Google Shape;391;p35"/>
          <p:cNvSpPr/>
          <p:nvPr/>
        </p:nvSpPr>
        <p:spPr>
          <a:xfrm>
            <a:off x="2336675" y="1500675"/>
            <a:ext cx="1395000" cy="2241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chemeClr val="lt1"/>
                </a:solidFill>
              </a:rPr>
              <a:t>Branch</a:t>
            </a:r>
            <a:endParaRPr b="1">
              <a:solidFill>
                <a:schemeClr val="lt1"/>
              </a:solidFill>
            </a:endParaRPr>
          </a:p>
        </p:txBody>
      </p:sp>
      <p:sp>
        <p:nvSpPr>
          <p:cNvPr id="392" name="Google Shape;392;p35"/>
          <p:cNvSpPr/>
          <p:nvPr/>
        </p:nvSpPr>
        <p:spPr>
          <a:xfrm>
            <a:off x="8519913" y="1500675"/>
            <a:ext cx="1721700" cy="2241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chemeClr val="lt1"/>
                </a:solidFill>
              </a:rPr>
              <a:t>Branch &amp; Merge</a:t>
            </a:r>
            <a:endParaRPr b="1">
              <a:solidFill>
                <a:schemeClr val="lt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9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36"/>
          <p:cNvSpPr txBox="1"/>
          <p:nvPr>
            <p:ph type="title"/>
          </p:nvPr>
        </p:nvSpPr>
        <p:spPr>
          <a:xfrm>
            <a:off x="838199" y="0"/>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None/>
            </a:pPr>
            <a:r>
              <a:rPr lang="en-US"/>
              <a:t>3. Branch and Merge - Often Used Commands</a:t>
            </a:r>
            <a:endParaRPr/>
          </a:p>
        </p:txBody>
      </p:sp>
      <p:sp>
        <p:nvSpPr>
          <p:cNvPr id="398" name="Google Shape;398;p36"/>
          <p:cNvSpPr txBox="1"/>
          <p:nvPr>
            <p:ph idx="12" type="sldNum"/>
          </p:nvPr>
        </p:nvSpPr>
        <p:spPr>
          <a:xfrm>
            <a:off x="8610600" y="6380811"/>
            <a:ext cx="28467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399" name="Google Shape;399;p36"/>
          <p:cNvPicPr preferRelativeResize="0"/>
          <p:nvPr/>
        </p:nvPicPr>
        <p:blipFill>
          <a:blip r:embed="rId3">
            <a:alphaModFix/>
          </a:blip>
          <a:stretch>
            <a:fillRect/>
          </a:stretch>
        </p:blipFill>
        <p:spPr>
          <a:xfrm>
            <a:off x="1432900" y="1536788"/>
            <a:ext cx="9920900" cy="3145725"/>
          </a:xfrm>
          <a:prstGeom prst="rect">
            <a:avLst/>
          </a:prstGeom>
          <a:noFill/>
          <a:ln>
            <a:noFill/>
          </a:ln>
        </p:spPr>
      </p:pic>
      <p:pic>
        <p:nvPicPr>
          <p:cNvPr id="400" name="Google Shape;400;p36"/>
          <p:cNvPicPr preferRelativeResize="0"/>
          <p:nvPr/>
        </p:nvPicPr>
        <p:blipFill>
          <a:blip r:embed="rId4">
            <a:alphaModFix/>
          </a:blip>
          <a:stretch>
            <a:fillRect/>
          </a:stretch>
        </p:blipFill>
        <p:spPr>
          <a:xfrm>
            <a:off x="1432900" y="5027950"/>
            <a:ext cx="9920899" cy="601600"/>
          </a:xfrm>
          <a:prstGeom prst="rect">
            <a:avLst/>
          </a:prstGeom>
          <a:noFill/>
          <a:ln>
            <a:noFill/>
          </a:ln>
        </p:spPr>
      </p:pic>
      <p:sp>
        <p:nvSpPr>
          <p:cNvPr id="401" name="Google Shape;401;p36"/>
          <p:cNvSpPr txBox="1"/>
          <p:nvPr/>
        </p:nvSpPr>
        <p:spPr>
          <a:xfrm>
            <a:off x="4973200" y="6075300"/>
            <a:ext cx="6130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200">
                <a:solidFill>
                  <a:schemeClr val="lt1"/>
                </a:solidFill>
              </a:rPr>
              <a:t>Reference: </a:t>
            </a:r>
            <a:r>
              <a:rPr lang="en-US" sz="1200">
                <a:solidFill>
                  <a:schemeClr val="lt1"/>
                </a:solidFill>
              </a:rPr>
              <a:t>https://supersimpledev.github.io/references/git-github-reference.pdf</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p37"/>
          <p:cNvSpPr txBox="1"/>
          <p:nvPr>
            <p:ph type="title"/>
          </p:nvPr>
        </p:nvSpPr>
        <p:spPr>
          <a:xfrm>
            <a:off x="838199" y="0"/>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None/>
            </a:pPr>
            <a:r>
              <a:rPr lang="en-US"/>
              <a:t>3. Branch and Merge - Often Used Commands</a:t>
            </a:r>
            <a:endParaRPr/>
          </a:p>
        </p:txBody>
      </p:sp>
      <p:sp>
        <p:nvSpPr>
          <p:cNvPr id="407" name="Google Shape;407;p37"/>
          <p:cNvSpPr txBox="1"/>
          <p:nvPr>
            <p:ph idx="12" type="sldNum"/>
          </p:nvPr>
        </p:nvSpPr>
        <p:spPr>
          <a:xfrm>
            <a:off x="8610600" y="6380811"/>
            <a:ext cx="28467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408" name="Google Shape;408;p37"/>
          <p:cNvPicPr preferRelativeResize="0"/>
          <p:nvPr/>
        </p:nvPicPr>
        <p:blipFill>
          <a:blip r:embed="rId3">
            <a:alphaModFix/>
          </a:blip>
          <a:stretch>
            <a:fillRect/>
          </a:stretch>
        </p:blipFill>
        <p:spPr>
          <a:xfrm>
            <a:off x="738175" y="1847850"/>
            <a:ext cx="10715625" cy="3162300"/>
          </a:xfrm>
          <a:prstGeom prst="rect">
            <a:avLst/>
          </a:prstGeom>
          <a:noFill/>
          <a:ln>
            <a:noFill/>
          </a:ln>
        </p:spPr>
      </p:pic>
      <p:sp>
        <p:nvSpPr>
          <p:cNvPr id="409" name="Google Shape;409;p37"/>
          <p:cNvSpPr txBox="1"/>
          <p:nvPr/>
        </p:nvSpPr>
        <p:spPr>
          <a:xfrm>
            <a:off x="4973200" y="6075300"/>
            <a:ext cx="6130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200">
                <a:solidFill>
                  <a:schemeClr val="lt1"/>
                </a:solidFill>
              </a:rPr>
              <a:t>Reference: https://supersimpledev.github.io/references/git-github-reference.pdf</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sp>
        <p:nvSpPr>
          <p:cNvPr id="83" name="Google Shape;83;p11"/>
          <p:cNvSpPr txBox="1"/>
          <p:nvPr>
            <p:ph type="title"/>
          </p:nvPr>
        </p:nvSpPr>
        <p:spPr>
          <a:xfrm>
            <a:off x="838199" y="0"/>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chemeClr val="accent1"/>
              </a:buClr>
              <a:buSzPts val="3600"/>
              <a:buFont typeface="Arial"/>
              <a:buNone/>
            </a:pPr>
            <a:r>
              <a:rPr lang="en-US"/>
              <a:t>Introduction to Git and GitHub</a:t>
            </a:r>
            <a:endParaRPr/>
          </a:p>
        </p:txBody>
      </p:sp>
      <p:sp>
        <p:nvSpPr>
          <p:cNvPr id="84" name="Google Shape;84;p11"/>
          <p:cNvSpPr txBox="1"/>
          <p:nvPr>
            <p:ph idx="12" type="sldNum"/>
          </p:nvPr>
        </p:nvSpPr>
        <p:spPr>
          <a:xfrm>
            <a:off x="8610600" y="6380811"/>
            <a:ext cx="2846832"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85" name="Google Shape;85;p11"/>
          <p:cNvPicPr preferRelativeResize="0"/>
          <p:nvPr/>
        </p:nvPicPr>
        <p:blipFill>
          <a:blip r:embed="rId3">
            <a:alphaModFix/>
          </a:blip>
          <a:stretch>
            <a:fillRect/>
          </a:stretch>
        </p:blipFill>
        <p:spPr>
          <a:xfrm>
            <a:off x="2395650" y="1562088"/>
            <a:ext cx="2133600" cy="2133600"/>
          </a:xfrm>
          <a:prstGeom prst="rect">
            <a:avLst/>
          </a:prstGeom>
          <a:noFill/>
          <a:ln>
            <a:noFill/>
          </a:ln>
        </p:spPr>
      </p:pic>
      <p:pic>
        <p:nvPicPr>
          <p:cNvPr id="86" name="Google Shape;86;p11"/>
          <p:cNvPicPr preferRelativeResize="0"/>
          <p:nvPr/>
        </p:nvPicPr>
        <p:blipFill rotWithShape="1">
          <a:blip r:embed="rId4">
            <a:alphaModFix/>
          </a:blip>
          <a:srcRect b="0" l="14589" r="15704" t="0"/>
          <a:stretch/>
        </p:blipFill>
        <p:spPr>
          <a:xfrm>
            <a:off x="7582225" y="1562100"/>
            <a:ext cx="2846828" cy="2133599"/>
          </a:xfrm>
          <a:prstGeom prst="rect">
            <a:avLst/>
          </a:prstGeom>
          <a:noFill/>
          <a:ln>
            <a:noFill/>
          </a:ln>
        </p:spPr>
      </p:pic>
      <p:sp>
        <p:nvSpPr>
          <p:cNvPr id="87" name="Google Shape;87;p11"/>
          <p:cNvSpPr txBox="1"/>
          <p:nvPr/>
        </p:nvSpPr>
        <p:spPr>
          <a:xfrm>
            <a:off x="1158300" y="3932225"/>
            <a:ext cx="4608300" cy="139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US" sz="2500">
                <a:solidFill>
                  <a:schemeClr val="dk1"/>
                </a:solidFill>
              </a:rPr>
              <a:t>Distributed version </a:t>
            </a:r>
            <a:r>
              <a:rPr b="1" lang="en-US" sz="2500">
                <a:solidFill>
                  <a:schemeClr val="dk1"/>
                </a:solidFill>
              </a:rPr>
              <a:t>control system</a:t>
            </a:r>
            <a:r>
              <a:rPr lang="en-US" sz="2500">
                <a:solidFill>
                  <a:schemeClr val="dk1"/>
                </a:solidFill>
              </a:rPr>
              <a:t> =&gt; Tracking changes, collaborating on code.</a:t>
            </a:r>
            <a:endParaRPr sz="2500">
              <a:solidFill>
                <a:schemeClr val="dk1"/>
              </a:solidFill>
            </a:endParaRPr>
          </a:p>
          <a:p>
            <a:pPr indent="0" lvl="0" marL="0" rtl="0" algn="ctr">
              <a:spcBef>
                <a:spcPts val="0"/>
              </a:spcBef>
              <a:spcAft>
                <a:spcPts val="0"/>
              </a:spcAft>
              <a:buNone/>
            </a:pPr>
            <a:r>
              <a:t/>
            </a:r>
            <a:endParaRPr sz="2500">
              <a:solidFill>
                <a:schemeClr val="dk1"/>
              </a:solidFill>
            </a:endParaRPr>
          </a:p>
        </p:txBody>
      </p:sp>
      <p:sp>
        <p:nvSpPr>
          <p:cNvPr id="88" name="Google Shape;88;p11"/>
          <p:cNvSpPr txBox="1"/>
          <p:nvPr/>
        </p:nvSpPr>
        <p:spPr>
          <a:xfrm>
            <a:off x="6834525" y="3932225"/>
            <a:ext cx="4342200" cy="139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US" sz="2500">
                <a:solidFill>
                  <a:schemeClr val="dk1"/>
                </a:solidFill>
              </a:rPr>
              <a:t>Cloud-based platform</a:t>
            </a:r>
            <a:r>
              <a:rPr lang="en-US" sz="2500">
                <a:solidFill>
                  <a:schemeClr val="dk1"/>
                </a:solidFill>
              </a:rPr>
              <a:t> for hosting Git repositories. =&gt; Collaboration, issue tracking, code review.</a:t>
            </a:r>
            <a:endParaRPr sz="2500">
              <a:solidFill>
                <a:schemeClr val="dk1"/>
              </a:solidFill>
            </a:endParaRPr>
          </a:p>
          <a:p>
            <a:pPr indent="0" lvl="0" marL="0" rtl="0" algn="ctr">
              <a:spcBef>
                <a:spcPts val="0"/>
              </a:spcBef>
              <a:spcAft>
                <a:spcPts val="0"/>
              </a:spcAft>
              <a:buNone/>
            </a:pPr>
            <a:r>
              <a:t/>
            </a:r>
            <a:endParaRPr sz="2500">
              <a:solidFill>
                <a:schemeClr val="dk1"/>
              </a:solidFill>
            </a:endParaRPr>
          </a:p>
          <a:p>
            <a:pPr indent="0" lvl="0" marL="0" rtl="0" algn="ctr">
              <a:spcBef>
                <a:spcPts val="0"/>
              </a:spcBef>
              <a:spcAft>
                <a:spcPts val="0"/>
              </a:spcAft>
              <a:buNone/>
            </a:pPr>
            <a:r>
              <a:t/>
            </a:r>
            <a:endParaRPr sz="2500">
              <a:solidFill>
                <a:schemeClr val="dk1"/>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p38"/>
          <p:cNvSpPr txBox="1"/>
          <p:nvPr>
            <p:ph type="title"/>
          </p:nvPr>
        </p:nvSpPr>
        <p:spPr>
          <a:xfrm>
            <a:off x="838199" y="0"/>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None/>
            </a:pPr>
            <a:r>
              <a:rPr lang="en-US"/>
              <a:t>3. Branch and Merge - Ways of Merge</a:t>
            </a:r>
            <a:endParaRPr/>
          </a:p>
        </p:txBody>
      </p:sp>
      <p:sp>
        <p:nvSpPr>
          <p:cNvPr id="415" name="Google Shape;415;p38"/>
          <p:cNvSpPr txBox="1"/>
          <p:nvPr>
            <p:ph idx="12" type="sldNum"/>
          </p:nvPr>
        </p:nvSpPr>
        <p:spPr>
          <a:xfrm>
            <a:off x="8610600" y="6380811"/>
            <a:ext cx="28467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416" name="Google Shape;416;p38"/>
          <p:cNvPicPr preferRelativeResize="0"/>
          <p:nvPr/>
        </p:nvPicPr>
        <p:blipFill>
          <a:blip r:embed="rId3">
            <a:alphaModFix/>
          </a:blip>
          <a:stretch>
            <a:fillRect/>
          </a:stretch>
        </p:blipFill>
        <p:spPr>
          <a:xfrm>
            <a:off x="914400" y="1543725"/>
            <a:ext cx="2920350" cy="4368174"/>
          </a:xfrm>
          <a:prstGeom prst="rect">
            <a:avLst/>
          </a:prstGeom>
          <a:noFill/>
          <a:ln>
            <a:noFill/>
          </a:ln>
        </p:spPr>
      </p:pic>
      <p:cxnSp>
        <p:nvCxnSpPr>
          <p:cNvPr id="417" name="Google Shape;417;p38"/>
          <p:cNvCxnSpPr/>
          <p:nvPr/>
        </p:nvCxnSpPr>
        <p:spPr>
          <a:xfrm>
            <a:off x="6084300" y="1325700"/>
            <a:ext cx="23400" cy="4646400"/>
          </a:xfrm>
          <a:prstGeom prst="straightConnector1">
            <a:avLst/>
          </a:prstGeom>
          <a:noFill/>
          <a:ln cap="flat" cmpd="sng" w="9525">
            <a:solidFill>
              <a:schemeClr val="dk2"/>
            </a:solidFill>
            <a:prstDash val="dot"/>
            <a:round/>
            <a:headEnd len="med" w="med" type="none"/>
            <a:tailEnd len="med" w="med" type="none"/>
          </a:ln>
        </p:spPr>
      </p:cxnSp>
      <p:pic>
        <p:nvPicPr>
          <p:cNvPr id="418" name="Google Shape;418;p38"/>
          <p:cNvPicPr preferRelativeResize="0"/>
          <p:nvPr/>
        </p:nvPicPr>
        <p:blipFill>
          <a:blip r:embed="rId4">
            <a:alphaModFix/>
          </a:blip>
          <a:stretch>
            <a:fillRect/>
          </a:stretch>
        </p:blipFill>
        <p:spPr>
          <a:xfrm>
            <a:off x="6405200" y="1513625"/>
            <a:ext cx="3085251" cy="4428375"/>
          </a:xfrm>
          <a:prstGeom prst="rect">
            <a:avLst/>
          </a:prstGeom>
          <a:noFill/>
          <a:ln>
            <a:noFill/>
          </a:ln>
        </p:spPr>
      </p:pic>
      <p:sp>
        <p:nvSpPr>
          <p:cNvPr id="419" name="Google Shape;419;p38"/>
          <p:cNvSpPr/>
          <p:nvPr/>
        </p:nvSpPr>
        <p:spPr>
          <a:xfrm>
            <a:off x="4218450" y="1543725"/>
            <a:ext cx="1395000" cy="4890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chemeClr val="lt1"/>
                </a:solidFill>
              </a:rPr>
              <a:t>Fast-Forward Merge</a:t>
            </a:r>
            <a:endParaRPr b="1">
              <a:solidFill>
                <a:schemeClr val="lt1"/>
              </a:solidFill>
            </a:endParaRPr>
          </a:p>
        </p:txBody>
      </p:sp>
      <p:sp>
        <p:nvSpPr>
          <p:cNvPr id="420" name="Google Shape;420;p38"/>
          <p:cNvSpPr/>
          <p:nvPr/>
        </p:nvSpPr>
        <p:spPr>
          <a:xfrm>
            <a:off x="9958800" y="1543725"/>
            <a:ext cx="1395000" cy="4890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chemeClr val="lt1"/>
                </a:solidFill>
              </a:rPr>
              <a:t>3-way Merge</a:t>
            </a:r>
            <a:endParaRPr b="1">
              <a:solidFill>
                <a:schemeClr val="lt1"/>
              </a:solidFill>
            </a:endParaRPr>
          </a:p>
        </p:txBody>
      </p:sp>
      <p:sp>
        <p:nvSpPr>
          <p:cNvPr id="421" name="Google Shape;421;p38"/>
          <p:cNvSpPr txBox="1"/>
          <p:nvPr/>
        </p:nvSpPr>
        <p:spPr>
          <a:xfrm>
            <a:off x="4973200" y="6075300"/>
            <a:ext cx="6130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200">
                <a:solidFill>
                  <a:schemeClr val="lt1"/>
                </a:solidFill>
              </a:rPr>
              <a:t>Reference: </a:t>
            </a:r>
            <a:r>
              <a:rPr lang="en-US" sz="1200">
                <a:solidFill>
                  <a:schemeClr val="lt1"/>
                </a:solidFill>
              </a:rPr>
              <a:t>https://www.atlassian.com/git/tutorials/using-branches/git-merge</a:t>
            </a:r>
            <a:endParaRPr/>
          </a:p>
        </p:txBody>
      </p:sp>
      <p:sp>
        <p:nvSpPr>
          <p:cNvPr id="422" name="Google Shape;422;p38"/>
          <p:cNvSpPr txBox="1"/>
          <p:nvPr/>
        </p:nvSpPr>
        <p:spPr>
          <a:xfrm>
            <a:off x="3585300" y="2165275"/>
            <a:ext cx="2593800" cy="230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300">
                <a:solidFill>
                  <a:schemeClr val="dk1"/>
                </a:solidFill>
              </a:rPr>
              <a:t>A </a:t>
            </a:r>
            <a:r>
              <a:rPr b="1" lang="en-US" sz="1300">
                <a:solidFill>
                  <a:schemeClr val="dk1"/>
                </a:solidFill>
              </a:rPr>
              <a:t>fast-forward merge</a:t>
            </a:r>
            <a:r>
              <a:rPr lang="en-US" sz="1300">
                <a:solidFill>
                  <a:schemeClr val="dk1"/>
                </a:solidFill>
              </a:rPr>
              <a:t> happens when the current branch has a direct linear path to the target branch. </a:t>
            </a:r>
            <a:endParaRPr sz="1300">
              <a:solidFill>
                <a:schemeClr val="dk1"/>
              </a:solidFill>
            </a:endParaRPr>
          </a:p>
          <a:p>
            <a:pPr indent="0" lvl="0" marL="0" rtl="0" algn="l">
              <a:spcBef>
                <a:spcPts val="0"/>
              </a:spcBef>
              <a:spcAft>
                <a:spcPts val="0"/>
              </a:spcAft>
              <a:buNone/>
            </a:pPr>
            <a:r>
              <a:t/>
            </a:r>
            <a:endParaRPr sz="1300">
              <a:solidFill>
                <a:schemeClr val="dk1"/>
              </a:solidFill>
            </a:endParaRPr>
          </a:p>
          <a:p>
            <a:pPr indent="0" lvl="0" marL="0" rtl="0" algn="l">
              <a:spcBef>
                <a:spcPts val="0"/>
              </a:spcBef>
              <a:spcAft>
                <a:spcPts val="0"/>
              </a:spcAft>
              <a:buNone/>
            </a:pPr>
            <a:r>
              <a:rPr lang="en-US" sz="1300">
                <a:solidFill>
                  <a:schemeClr val="dk1"/>
                </a:solidFill>
              </a:rPr>
              <a:t>Instead of creating a merge commit, Git simply moves the branch pointer forward to match the target branch, effectively integrating all its commits into the current branch.</a:t>
            </a:r>
            <a:endParaRPr sz="1300">
              <a:solidFill>
                <a:schemeClr val="dk1"/>
              </a:solidFill>
            </a:endParaRPr>
          </a:p>
        </p:txBody>
      </p:sp>
      <p:sp>
        <p:nvSpPr>
          <p:cNvPr id="423" name="Google Shape;423;p38"/>
          <p:cNvSpPr txBox="1"/>
          <p:nvPr/>
        </p:nvSpPr>
        <p:spPr>
          <a:xfrm>
            <a:off x="9359400" y="2342100"/>
            <a:ext cx="2593800" cy="315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300">
                <a:solidFill>
                  <a:schemeClr val="dk1"/>
                </a:solidFill>
              </a:rPr>
              <a:t>A fast-forward merge isn’t possible if the branches have diverged. </a:t>
            </a:r>
            <a:endParaRPr sz="1300">
              <a:solidFill>
                <a:schemeClr val="dk1"/>
              </a:solidFill>
            </a:endParaRPr>
          </a:p>
          <a:p>
            <a:pPr indent="0" lvl="0" marL="0" rtl="0" algn="l">
              <a:spcBef>
                <a:spcPts val="0"/>
              </a:spcBef>
              <a:spcAft>
                <a:spcPts val="0"/>
              </a:spcAft>
              <a:buNone/>
            </a:pPr>
            <a:r>
              <a:t/>
            </a:r>
            <a:endParaRPr sz="1300">
              <a:solidFill>
                <a:schemeClr val="dk1"/>
              </a:solidFill>
            </a:endParaRPr>
          </a:p>
          <a:p>
            <a:pPr indent="0" lvl="0" marL="0" rtl="0" algn="l">
              <a:spcBef>
                <a:spcPts val="0"/>
              </a:spcBef>
              <a:spcAft>
                <a:spcPts val="0"/>
              </a:spcAft>
              <a:buNone/>
            </a:pPr>
            <a:r>
              <a:rPr lang="en-US" sz="1300">
                <a:solidFill>
                  <a:schemeClr val="dk1"/>
                </a:solidFill>
              </a:rPr>
              <a:t>Without a direct linear path to the target branch, Git must use a </a:t>
            </a:r>
            <a:r>
              <a:rPr b="1" lang="en-US" sz="1300">
                <a:solidFill>
                  <a:schemeClr val="dk1"/>
                </a:solidFill>
              </a:rPr>
              <a:t>3-way merge</a:t>
            </a:r>
            <a:r>
              <a:rPr lang="en-US" sz="1300">
                <a:solidFill>
                  <a:schemeClr val="dk1"/>
                </a:solidFill>
              </a:rPr>
              <a:t>, which creates a dedicated merge commit to unify the histories. </a:t>
            </a:r>
            <a:endParaRPr sz="1300">
              <a:solidFill>
                <a:schemeClr val="dk1"/>
              </a:solidFill>
            </a:endParaRPr>
          </a:p>
          <a:p>
            <a:pPr indent="0" lvl="0" marL="0" rtl="0" algn="l">
              <a:spcBef>
                <a:spcPts val="0"/>
              </a:spcBef>
              <a:spcAft>
                <a:spcPts val="0"/>
              </a:spcAft>
              <a:buNone/>
            </a:pPr>
            <a:r>
              <a:t/>
            </a:r>
            <a:endParaRPr sz="1300">
              <a:solidFill>
                <a:schemeClr val="dk1"/>
              </a:solidFill>
            </a:endParaRPr>
          </a:p>
          <a:p>
            <a:pPr indent="0" lvl="0" marL="0" rtl="0" algn="l">
              <a:spcBef>
                <a:spcPts val="0"/>
              </a:spcBef>
              <a:spcAft>
                <a:spcPts val="0"/>
              </a:spcAft>
              <a:buNone/>
            </a:pPr>
            <a:r>
              <a:rPr lang="en-US" sz="1300">
                <a:solidFill>
                  <a:schemeClr val="dk1"/>
                </a:solidFill>
              </a:rPr>
              <a:t>This process is called a 3-way merge because Git references three commits: </a:t>
            </a:r>
            <a:r>
              <a:rPr lang="en-US" sz="1300" u="sng">
                <a:solidFill>
                  <a:schemeClr val="dk1"/>
                </a:solidFill>
              </a:rPr>
              <a:t>the latest commit from each branch and their shared ancestor.</a:t>
            </a:r>
            <a:endParaRPr sz="1300" u="sng">
              <a:solidFill>
                <a:schemeClr val="dk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sp>
        <p:nvSpPr>
          <p:cNvPr id="429" name="Google Shape;429;p39"/>
          <p:cNvSpPr txBox="1"/>
          <p:nvPr>
            <p:ph type="title"/>
          </p:nvPr>
        </p:nvSpPr>
        <p:spPr>
          <a:xfrm>
            <a:off x="838199" y="0"/>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1100"/>
              <a:buFont typeface="Arial"/>
              <a:buNone/>
            </a:pPr>
            <a:r>
              <a:rPr lang="en-US"/>
              <a:t>3. Branch and Merge - Ways of Merge</a:t>
            </a:r>
            <a:endParaRPr/>
          </a:p>
        </p:txBody>
      </p:sp>
      <p:sp>
        <p:nvSpPr>
          <p:cNvPr id="430" name="Google Shape;430;p39"/>
          <p:cNvSpPr txBox="1"/>
          <p:nvPr>
            <p:ph idx="1" type="body"/>
          </p:nvPr>
        </p:nvSpPr>
        <p:spPr>
          <a:xfrm>
            <a:off x="838200" y="1543657"/>
            <a:ext cx="10515600" cy="4157400"/>
          </a:xfrm>
          <a:prstGeom prst="rect">
            <a:avLst/>
          </a:prstGeom>
        </p:spPr>
        <p:txBody>
          <a:bodyPr anchorCtr="0" anchor="t" bIns="45700" lIns="91425" spcFirstLastPara="1" rIns="91425" wrap="square" tIns="45700">
            <a:noAutofit/>
          </a:bodyPr>
          <a:lstStyle/>
          <a:p>
            <a:pPr indent="-406400" lvl="0" marL="457200" rtl="0" algn="l">
              <a:lnSpc>
                <a:spcPct val="90000"/>
              </a:lnSpc>
              <a:spcBef>
                <a:spcPts val="1000"/>
              </a:spcBef>
              <a:spcAft>
                <a:spcPts val="0"/>
              </a:spcAft>
              <a:buSzPts val="2800"/>
              <a:buChar char="•"/>
            </a:pPr>
            <a:r>
              <a:rPr lang="en-US"/>
              <a:t>By default, Git performs a fast-forward merge if there’s a direct path from the current branch to the target branch. </a:t>
            </a:r>
            <a:endParaRPr/>
          </a:p>
          <a:p>
            <a:pPr indent="-406400" lvl="0" marL="457200" rtl="0" algn="l">
              <a:lnSpc>
                <a:spcPct val="90000"/>
              </a:lnSpc>
              <a:spcBef>
                <a:spcPts val="0"/>
              </a:spcBef>
              <a:spcAft>
                <a:spcPts val="0"/>
              </a:spcAft>
              <a:buSzPts val="2800"/>
              <a:buChar char="•"/>
            </a:pPr>
            <a:r>
              <a:rPr lang="en-US"/>
              <a:t>No new merge commit is created—Git simply moves the branch pointer forward.</a:t>
            </a:r>
            <a:endParaRPr/>
          </a:p>
          <a:p>
            <a:pPr indent="-406400" lvl="0" marL="457200" rtl="0" algn="l">
              <a:lnSpc>
                <a:spcPct val="90000"/>
              </a:lnSpc>
              <a:spcBef>
                <a:spcPts val="0"/>
              </a:spcBef>
              <a:spcAft>
                <a:spcPts val="0"/>
              </a:spcAft>
              <a:buSzPts val="2800"/>
              <a:buChar char="•"/>
            </a:pPr>
            <a:r>
              <a:rPr lang="en-US"/>
              <a:t>✅ Example of an automatic fast-forward merge</a:t>
            </a:r>
            <a:endParaRPr/>
          </a:p>
          <a:p>
            <a:pPr indent="-381000" lvl="1" marL="914400" rtl="0" algn="l">
              <a:lnSpc>
                <a:spcPct val="90000"/>
              </a:lnSpc>
              <a:spcBef>
                <a:spcPts val="0"/>
              </a:spcBef>
              <a:spcAft>
                <a:spcPts val="0"/>
              </a:spcAft>
              <a:buClr>
                <a:srgbClr val="000000"/>
              </a:buClr>
              <a:buSzPts val="2400"/>
              <a:buFont typeface="Roboto Mono"/>
              <a:buChar char="•"/>
            </a:pPr>
            <a:r>
              <a:rPr lang="en-US">
                <a:solidFill>
                  <a:srgbClr val="3000A0"/>
                </a:solidFill>
                <a:latin typeface="Roboto Mono"/>
                <a:ea typeface="Roboto Mono"/>
                <a:cs typeface="Roboto Mono"/>
                <a:sym typeface="Roboto Mono"/>
              </a:rPr>
              <a:t>git</a:t>
            </a:r>
            <a:r>
              <a:rPr lang="en-US">
                <a:solidFill>
                  <a:srgbClr val="000000"/>
                </a:solidFill>
                <a:latin typeface="Roboto Mono"/>
                <a:ea typeface="Roboto Mono"/>
                <a:cs typeface="Roboto Mono"/>
                <a:sym typeface="Roboto Mono"/>
              </a:rPr>
              <a:t> checkout main</a:t>
            </a:r>
            <a:endParaRPr>
              <a:solidFill>
                <a:srgbClr val="000000"/>
              </a:solidFill>
              <a:latin typeface="Roboto Mono"/>
              <a:ea typeface="Roboto Mono"/>
              <a:cs typeface="Roboto Mono"/>
              <a:sym typeface="Roboto Mono"/>
            </a:endParaRPr>
          </a:p>
          <a:p>
            <a:pPr indent="-381000" lvl="1" marL="914400" rtl="0" algn="l">
              <a:lnSpc>
                <a:spcPct val="90000"/>
              </a:lnSpc>
              <a:spcBef>
                <a:spcPts val="0"/>
              </a:spcBef>
              <a:spcAft>
                <a:spcPts val="0"/>
              </a:spcAft>
              <a:buClr>
                <a:srgbClr val="000000"/>
              </a:buClr>
              <a:buSzPts val="2400"/>
              <a:buFont typeface="Roboto Mono"/>
              <a:buChar char="•"/>
            </a:pPr>
            <a:r>
              <a:rPr lang="en-US">
                <a:solidFill>
                  <a:srgbClr val="3000A0"/>
                </a:solidFill>
                <a:latin typeface="Roboto Mono"/>
                <a:ea typeface="Roboto Mono"/>
                <a:cs typeface="Roboto Mono"/>
                <a:sym typeface="Roboto Mono"/>
              </a:rPr>
              <a:t>git</a:t>
            </a:r>
            <a:r>
              <a:rPr lang="en-US">
                <a:solidFill>
                  <a:srgbClr val="000000"/>
                </a:solidFill>
                <a:latin typeface="Roboto Mono"/>
                <a:ea typeface="Roboto Mono"/>
                <a:cs typeface="Roboto Mono"/>
                <a:sym typeface="Roboto Mono"/>
              </a:rPr>
              <a:t> merge feature-branch</a:t>
            </a:r>
            <a:endParaRPr i="1">
              <a:solidFill>
                <a:srgbClr val="A05000"/>
              </a:solidFill>
              <a:latin typeface="Roboto Mono"/>
              <a:ea typeface="Roboto Mono"/>
              <a:cs typeface="Roboto Mono"/>
              <a:sym typeface="Roboto Mono"/>
            </a:endParaRPr>
          </a:p>
          <a:p>
            <a:pPr indent="-406400" lvl="0" marL="457200" rtl="0" algn="l">
              <a:lnSpc>
                <a:spcPct val="90000"/>
              </a:lnSpc>
              <a:spcBef>
                <a:spcPts val="0"/>
              </a:spcBef>
              <a:spcAft>
                <a:spcPts val="0"/>
              </a:spcAft>
              <a:buSzPts val="2800"/>
              <a:buChar char="•"/>
            </a:pPr>
            <a:r>
              <a:rPr lang="en-US"/>
              <a:t>🔹 We can prevent it (i.e., have a merge commit) even when a fast-forward is possible. </a:t>
            </a:r>
            <a:endParaRPr/>
          </a:p>
          <a:p>
            <a:pPr indent="-381000" lvl="1" marL="914400" rtl="0" algn="l">
              <a:lnSpc>
                <a:spcPct val="90000"/>
              </a:lnSpc>
              <a:spcBef>
                <a:spcPts val="0"/>
              </a:spcBef>
              <a:spcAft>
                <a:spcPts val="0"/>
              </a:spcAft>
              <a:buClr>
                <a:srgbClr val="000000"/>
              </a:buClr>
              <a:buSzPts val="2400"/>
              <a:buFont typeface="Roboto Mono"/>
              <a:buChar char="•"/>
            </a:pPr>
            <a:r>
              <a:rPr lang="en-US">
                <a:solidFill>
                  <a:srgbClr val="3000A0"/>
                </a:solidFill>
                <a:latin typeface="Roboto Mono"/>
                <a:ea typeface="Roboto Mono"/>
                <a:cs typeface="Roboto Mono"/>
                <a:sym typeface="Roboto Mono"/>
              </a:rPr>
              <a:t>git</a:t>
            </a:r>
            <a:r>
              <a:rPr lang="en-US">
                <a:solidFill>
                  <a:srgbClr val="000000"/>
                </a:solidFill>
                <a:latin typeface="Roboto Mono"/>
                <a:ea typeface="Roboto Mono"/>
                <a:cs typeface="Roboto Mono"/>
                <a:sym typeface="Roboto Mono"/>
              </a:rPr>
              <a:t> merge </a:t>
            </a:r>
            <a:r>
              <a:rPr lang="en-US">
                <a:solidFill>
                  <a:srgbClr val="0000C0"/>
                </a:solidFill>
                <a:latin typeface="Roboto Mono"/>
                <a:ea typeface="Roboto Mono"/>
                <a:cs typeface="Roboto Mono"/>
                <a:sym typeface="Roboto Mono"/>
              </a:rPr>
              <a:t>--no-ff</a:t>
            </a:r>
            <a:r>
              <a:rPr lang="en-US">
                <a:solidFill>
                  <a:srgbClr val="000000"/>
                </a:solidFill>
                <a:latin typeface="Roboto Mono"/>
                <a:ea typeface="Roboto Mono"/>
                <a:cs typeface="Roboto Mono"/>
                <a:sym typeface="Roboto Mono"/>
              </a:rPr>
              <a:t> feature-branch</a:t>
            </a:r>
            <a:endParaRPr>
              <a:solidFill>
                <a:srgbClr val="000000"/>
              </a:solidFill>
              <a:latin typeface="Roboto Mono"/>
              <a:ea typeface="Roboto Mono"/>
              <a:cs typeface="Roboto Mono"/>
              <a:sym typeface="Roboto Mono"/>
            </a:endParaRPr>
          </a:p>
        </p:txBody>
      </p:sp>
      <p:sp>
        <p:nvSpPr>
          <p:cNvPr id="431" name="Google Shape;431;p39"/>
          <p:cNvSpPr txBox="1"/>
          <p:nvPr>
            <p:ph idx="12" type="sldNum"/>
          </p:nvPr>
        </p:nvSpPr>
        <p:spPr>
          <a:xfrm>
            <a:off x="8610600" y="6380811"/>
            <a:ext cx="28467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sp>
        <p:nvSpPr>
          <p:cNvPr id="437" name="Google Shape;437;p40"/>
          <p:cNvSpPr txBox="1"/>
          <p:nvPr>
            <p:ph type="title"/>
          </p:nvPr>
        </p:nvSpPr>
        <p:spPr>
          <a:xfrm>
            <a:off x="838199" y="0"/>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3. Branch and Merge - Ways of Merge</a:t>
            </a:r>
            <a:endParaRPr/>
          </a:p>
        </p:txBody>
      </p:sp>
      <p:sp>
        <p:nvSpPr>
          <p:cNvPr id="438" name="Google Shape;438;p40"/>
          <p:cNvSpPr txBox="1"/>
          <p:nvPr>
            <p:ph idx="1" type="body"/>
          </p:nvPr>
        </p:nvSpPr>
        <p:spPr>
          <a:xfrm>
            <a:off x="838200" y="1543657"/>
            <a:ext cx="10515600" cy="4157400"/>
          </a:xfrm>
          <a:prstGeom prst="rect">
            <a:avLst/>
          </a:prstGeom>
        </p:spPr>
        <p:txBody>
          <a:bodyPr anchorCtr="0" anchor="t" bIns="45700" lIns="91425" spcFirstLastPara="1" rIns="91425" wrap="square" tIns="45700">
            <a:noAutofit/>
          </a:bodyPr>
          <a:lstStyle/>
          <a:p>
            <a:pPr indent="-406400" lvl="0" marL="457200" rtl="0" algn="l">
              <a:lnSpc>
                <a:spcPct val="90000"/>
              </a:lnSpc>
              <a:spcBef>
                <a:spcPts val="1000"/>
              </a:spcBef>
              <a:spcAft>
                <a:spcPts val="0"/>
              </a:spcAft>
              <a:buSzPts val="2800"/>
              <a:buChar char="•"/>
            </a:pPr>
            <a:r>
              <a:rPr lang="en-US"/>
              <a:t>If branches have diverged (i.e., they contain different commits), Git automatically performs a 3-way merge.</a:t>
            </a:r>
            <a:endParaRPr/>
          </a:p>
          <a:p>
            <a:pPr indent="-406400" lvl="0" marL="457200" rtl="0" algn="l">
              <a:lnSpc>
                <a:spcPct val="90000"/>
              </a:lnSpc>
              <a:spcBef>
                <a:spcPts val="0"/>
              </a:spcBef>
              <a:spcAft>
                <a:spcPts val="0"/>
              </a:spcAft>
              <a:buSzPts val="2800"/>
              <a:buChar char="•"/>
            </a:pPr>
            <a:r>
              <a:rPr lang="en-US"/>
              <a:t>Git compares the latest commit from both branches and their common ancestor to create a merge commit.</a:t>
            </a:r>
            <a:endParaRPr/>
          </a:p>
          <a:p>
            <a:pPr indent="-406400" lvl="0" marL="457200" rtl="0" algn="l">
              <a:lnSpc>
                <a:spcPct val="90000"/>
              </a:lnSpc>
              <a:spcBef>
                <a:spcPts val="0"/>
              </a:spcBef>
              <a:spcAft>
                <a:spcPts val="0"/>
              </a:spcAft>
              <a:buSzPts val="2800"/>
              <a:buChar char="•"/>
            </a:pPr>
            <a:r>
              <a:rPr lang="en-US"/>
              <a:t>If you prefer a linear history (without merge commits), you can use </a:t>
            </a:r>
            <a:r>
              <a:rPr lang="en-US">
                <a:solidFill>
                  <a:srgbClr val="3000A0"/>
                </a:solidFill>
                <a:latin typeface="Roboto Mono"/>
                <a:ea typeface="Roboto Mono"/>
                <a:cs typeface="Roboto Mono"/>
                <a:sym typeface="Roboto Mono"/>
              </a:rPr>
              <a:t>git</a:t>
            </a:r>
            <a:r>
              <a:rPr lang="en-US">
                <a:solidFill>
                  <a:srgbClr val="000000"/>
                </a:solidFill>
                <a:latin typeface="Roboto Mono"/>
                <a:ea typeface="Roboto Mono"/>
                <a:cs typeface="Roboto Mono"/>
                <a:sym typeface="Roboto Mono"/>
              </a:rPr>
              <a:t> rebase</a:t>
            </a:r>
            <a:r>
              <a:rPr lang="en-US"/>
              <a:t> to prevent 3-way merge (we will not cover rebase in this tutorial but I have included resources to learn this topic).  </a:t>
            </a:r>
            <a:endParaRPr/>
          </a:p>
        </p:txBody>
      </p:sp>
      <p:sp>
        <p:nvSpPr>
          <p:cNvPr id="439" name="Google Shape;439;p40"/>
          <p:cNvSpPr txBox="1"/>
          <p:nvPr>
            <p:ph idx="12" type="sldNum"/>
          </p:nvPr>
        </p:nvSpPr>
        <p:spPr>
          <a:xfrm>
            <a:off x="8610600" y="6380811"/>
            <a:ext cx="28467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 name="Shape 443"/>
        <p:cNvGrpSpPr/>
        <p:nvPr/>
      </p:nvGrpSpPr>
      <p:grpSpPr>
        <a:xfrm>
          <a:off x="0" y="0"/>
          <a:ext cx="0" cy="0"/>
          <a:chOff x="0" y="0"/>
          <a:chExt cx="0" cy="0"/>
        </a:xfrm>
      </p:grpSpPr>
      <p:sp>
        <p:nvSpPr>
          <p:cNvPr id="444" name="Google Shape;444;p41"/>
          <p:cNvSpPr txBox="1"/>
          <p:nvPr>
            <p:ph type="title"/>
          </p:nvPr>
        </p:nvSpPr>
        <p:spPr>
          <a:xfrm>
            <a:off x="838199" y="0"/>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None/>
            </a:pPr>
            <a:r>
              <a:rPr lang="en-US"/>
              <a:t>3. Branch and Merge - Merge Conflicts</a:t>
            </a:r>
            <a:endParaRPr/>
          </a:p>
        </p:txBody>
      </p:sp>
      <p:sp>
        <p:nvSpPr>
          <p:cNvPr id="445" name="Google Shape;445;p41"/>
          <p:cNvSpPr txBox="1"/>
          <p:nvPr>
            <p:ph idx="12" type="sldNum"/>
          </p:nvPr>
        </p:nvSpPr>
        <p:spPr>
          <a:xfrm>
            <a:off x="8610600" y="6380811"/>
            <a:ext cx="28467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446" name="Google Shape;446;p41"/>
          <p:cNvPicPr preferRelativeResize="0"/>
          <p:nvPr/>
        </p:nvPicPr>
        <p:blipFill>
          <a:blip r:embed="rId3">
            <a:alphaModFix/>
          </a:blip>
          <a:stretch>
            <a:fillRect/>
          </a:stretch>
        </p:blipFill>
        <p:spPr>
          <a:xfrm>
            <a:off x="1701800" y="1490800"/>
            <a:ext cx="8788401" cy="4299825"/>
          </a:xfrm>
          <a:prstGeom prst="rect">
            <a:avLst/>
          </a:prstGeom>
          <a:noFill/>
          <a:ln>
            <a:noFill/>
          </a:ln>
        </p:spPr>
      </p:pic>
      <p:sp>
        <p:nvSpPr>
          <p:cNvPr id="447" name="Google Shape;447;p41"/>
          <p:cNvSpPr txBox="1"/>
          <p:nvPr/>
        </p:nvSpPr>
        <p:spPr>
          <a:xfrm>
            <a:off x="4973200" y="6075300"/>
            <a:ext cx="6130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200">
                <a:solidFill>
                  <a:schemeClr val="lt1"/>
                </a:solidFill>
              </a:rPr>
              <a:t>Reference: </a:t>
            </a:r>
            <a:r>
              <a:rPr lang="en-US" sz="1200">
                <a:solidFill>
                  <a:schemeClr val="lt1"/>
                </a:solidFill>
              </a:rPr>
              <a:t>https://www.youtube.com/watch?v=Q1kHG842HoI&amp;t=49s</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 name="Shape 451"/>
        <p:cNvGrpSpPr/>
        <p:nvPr/>
      </p:nvGrpSpPr>
      <p:grpSpPr>
        <a:xfrm>
          <a:off x="0" y="0"/>
          <a:ext cx="0" cy="0"/>
          <a:chOff x="0" y="0"/>
          <a:chExt cx="0" cy="0"/>
        </a:xfrm>
      </p:grpSpPr>
      <p:sp>
        <p:nvSpPr>
          <p:cNvPr id="452" name="Google Shape;452;p42"/>
          <p:cNvSpPr txBox="1"/>
          <p:nvPr>
            <p:ph type="title"/>
          </p:nvPr>
        </p:nvSpPr>
        <p:spPr>
          <a:xfrm>
            <a:off x="838199" y="0"/>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None/>
            </a:pPr>
            <a:r>
              <a:rPr lang="en-US"/>
              <a:t>3. Branch and Merge - Merge Conflicts</a:t>
            </a:r>
            <a:endParaRPr/>
          </a:p>
        </p:txBody>
      </p:sp>
      <p:sp>
        <p:nvSpPr>
          <p:cNvPr id="453" name="Google Shape;453;p42"/>
          <p:cNvSpPr txBox="1"/>
          <p:nvPr>
            <p:ph idx="12" type="sldNum"/>
          </p:nvPr>
        </p:nvSpPr>
        <p:spPr>
          <a:xfrm>
            <a:off x="8610600" y="6380811"/>
            <a:ext cx="28467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54" name="Google Shape;454;p42"/>
          <p:cNvSpPr txBox="1"/>
          <p:nvPr/>
        </p:nvSpPr>
        <p:spPr>
          <a:xfrm>
            <a:off x="4973200" y="6075300"/>
            <a:ext cx="6130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200">
                <a:solidFill>
                  <a:schemeClr val="lt1"/>
                </a:solidFill>
              </a:rPr>
              <a:t>Reference: https://www.youtube.com/watch?v=Q1kHG842HoI&amp;t=49s</a:t>
            </a:r>
            <a:endParaRPr/>
          </a:p>
        </p:txBody>
      </p:sp>
      <p:pic>
        <p:nvPicPr>
          <p:cNvPr id="455" name="Google Shape;455;p42"/>
          <p:cNvPicPr preferRelativeResize="0"/>
          <p:nvPr/>
        </p:nvPicPr>
        <p:blipFill>
          <a:blip r:embed="rId3">
            <a:alphaModFix/>
          </a:blip>
          <a:stretch>
            <a:fillRect/>
          </a:stretch>
        </p:blipFill>
        <p:spPr>
          <a:xfrm>
            <a:off x="2356113" y="1478100"/>
            <a:ext cx="7479765" cy="44448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 name="Shape 459"/>
        <p:cNvGrpSpPr/>
        <p:nvPr/>
      </p:nvGrpSpPr>
      <p:grpSpPr>
        <a:xfrm>
          <a:off x="0" y="0"/>
          <a:ext cx="0" cy="0"/>
          <a:chOff x="0" y="0"/>
          <a:chExt cx="0" cy="0"/>
        </a:xfrm>
      </p:grpSpPr>
      <p:sp>
        <p:nvSpPr>
          <p:cNvPr id="460" name="Google Shape;460;p43"/>
          <p:cNvSpPr txBox="1"/>
          <p:nvPr>
            <p:ph type="title"/>
          </p:nvPr>
        </p:nvSpPr>
        <p:spPr>
          <a:xfrm>
            <a:off x="838199" y="0"/>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None/>
            </a:pPr>
            <a:r>
              <a:rPr lang="en-US"/>
              <a:t>3. Branch and Merge - Merge Conflicts</a:t>
            </a:r>
            <a:endParaRPr/>
          </a:p>
        </p:txBody>
      </p:sp>
      <p:sp>
        <p:nvSpPr>
          <p:cNvPr id="461" name="Google Shape;461;p43"/>
          <p:cNvSpPr txBox="1"/>
          <p:nvPr>
            <p:ph idx="12" type="sldNum"/>
          </p:nvPr>
        </p:nvSpPr>
        <p:spPr>
          <a:xfrm>
            <a:off x="8610600" y="6380811"/>
            <a:ext cx="28467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62" name="Google Shape;462;p43"/>
          <p:cNvSpPr txBox="1"/>
          <p:nvPr/>
        </p:nvSpPr>
        <p:spPr>
          <a:xfrm>
            <a:off x="4973200" y="6075300"/>
            <a:ext cx="6130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200">
                <a:solidFill>
                  <a:schemeClr val="lt1"/>
                </a:solidFill>
              </a:rPr>
              <a:t>Reference: https://www.youtube.com/watch?v=Q1kHG842HoI&amp;t=49s</a:t>
            </a:r>
            <a:endParaRPr/>
          </a:p>
        </p:txBody>
      </p:sp>
      <p:pic>
        <p:nvPicPr>
          <p:cNvPr id="463" name="Google Shape;463;p43"/>
          <p:cNvPicPr preferRelativeResize="0"/>
          <p:nvPr/>
        </p:nvPicPr>
        <p:blipFill rotWithShape="1">
          <a:blip r:embed="rId3">
            <a:alphaModFix/>
          </a:blip>
          <a:srcRect b="0" l="0" r="0" t="9321"/>
          <a:stretch/>
        </p:blipFill>
        <p:spPr>
          <a:xfrm>
            <a:off x="2275475" y="1625600"/>
            <a:ext cx="7641050" cy="40306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sp>
        <p:nvSpPr>
          <p:cNvPr id="468" name="Google Shape;468;p44"/>
          <p:cNvSpPr txBox="1"/>
          <p:nvPr>
            <p:ph type="title"/>
          </p:nvPr>
        </p:nvSpPr>
        <p:spPr>
          <a:xfrm>
            <a:off x="838199" y="0"/>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None/>
            </a:pPr>
            <a:r>
              <a:rPr lang="en-US"/>
              <a:t>3. Branch and Merge - Merge Conflicts</a:t>
            </a:r>
            <a:endParaRPr/>
          </a:p>
        </p:txBody>
      </p:sp>
      <p:sp>
        <p:nvSpPr>
          <p:cNvPr id="469" name="Google Shape;469;p44"/>
          <p:cNvSpPr txBox="1"/>
          <p:nvPr>
            <p:ph idx="12" type="sldNum"/>
          </p:nvPr>
        </p:nvSpPr>
        <p:spPr>
          <a:xfrm>
            <a:off x="8610600" y="6380811"/>
            <a:ext cx="28467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70" name="Google Shape;470;p44"/>
          <p:cNvSpPr txBox="1"/>
          <p:nvPr/>
        </p:nvSpPr>
        <p:spPr>
          <a:xfrm>
            <a:off x="4973200" y="6075300"/>
            <a:ext cx="6130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200">
                <a:solidFill>
                  <a:schemeClr val="lt1"/>
                </a:solidFill>
              </a:rPr>
              <a:t>Reference: https://www.youtube.com/watch?v=Q1kHG842HoI&amp;t=49s</a:t>
            </a:r>
            <a:endParaRPr/>
          </a:p>
        </p:txBody>
      </p:sp>
      <p:pic>
        <p:nvPicPr>
          <p:cNvPr id="471" name="Google Shape;471;p44"/>
          <p:cNvPicPr preferRelativeResize="0"/>
          <p:nvPr/>
        </p:nvPicPr>
        <p:blipFill>
          <a:blip r:embed="rId3">
            <a:alphaModFix/>
          </a:blip>
          <a:stretch>
            <a:fillRect/>
          </a:stretch>
        </p:blipFill>
        <p:spPr>
          <a:xfrm>
            <a:off x="2250500" y="1478100"/>
            <a:ext cx="7691002" cy="44448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 name="Shape 475"/>
        <p:cNvGrpSpPr/>
        <p:nvPr/>
      </p:nvGrpSpPr>
      <p:grpSpPr>
        <a:xfrm>
          <a:off x="0" y="0"/>
          <a:ext cx="0" cy="0"/>
          <a:chOff x="0" y="0"/>
          <a:chExt cx="0" cy="0"/>
        </a:xfrm>
      </p:grpSpPr>
      <p:sp>
        <p:nvSpPr>
          <p:cNvPr id="476" name="Google Shape;476;p45"/>
          <p:cNvSpPr txBox="1"/>
          <p:nvPr>
            <p:ph type="ctrTitle"/>
          </p:nvPr>
        </p:nvSpPr>
        <p:spPr>
          <a:xfrm>
            <a:off x="1760856" y="1611382"/>
            <a:ext cx="8670300" cy="30744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lt1"/>
              </a:buClr>
              <a:buSzPts val="6000"/>
              <a:buFont typeface="Arial"/>
              <a:buNone/>
            </a:pPr>
            <a:r>
              <a:rPr lang="en-US"/>
              <a:t>Simple Demo</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0" name="Shape 480"/>
        <p:cNvGrpSpPr/>
        <p:nvPr/>
      </p:nvGrpSpPr>
      <p:grpSpPr>
        <a:xfrm>
          <a:off x="0" y="0"/>
          <a:ext cx="0" cy="0"/>
          <a:chOff x="0" y="0"/>
          <a:chExt cx="0" cy="0"/>
        </a:xfrm>
      </p:grpSpPr>
      <p:sp>
        <p:nvSpPr>
          <p:cNvPr id="481" name="Google Shape;481;p46"/>
          <p:cNvSpPr/>
          <p:nvPr>
            <p:ph idx="2" type="pic"/>
          </p:nvPr>
        </p:nvSpPr>
        <p:spPr>
          <a:xfrm>
            <a:off x="8178784" y="0"/>
            <a:ext cx="4013100" cy="6007500"/>
          </a:xfrm>
          <a:prstGeom prst="rect">
            <a:avLst/>
          </a:prstGeom>
          <a:noFill/>
          <a:ln>
            <a:noFill/>
          </a:ln>
        </p:spPr>
      </p:sp>
      <p:sp>
        <p:nvSpPr>
          <p:cNvPr id="482" name="Google Shape;482;p46"/>
          <p:cNvSpPr txBox="1"/>
          <p:nvPr>
            <p:ph type="title"/>
          </p:nvPr>
        </p:nvSpPr>
        <p:spPr>
          <a:xfrm>
            <a:off x="838199" y="0"/>
            <a:ext cx="6492300" cy="1325700"/>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chemeClr val="accent1"/>
              </a:buClr>
              <a:buSzPts val="3600"/>
              <a:buFont typeface="Arial"/>
              <a:buNone/>
            </a:pPr>
            <a:r>
              <a:rPr lang="en-US"/>
              <a:t>More Advanced Topics</a:t>
            </a:r>
            <a:endParaRPr/>
          </a:p>
        </p:txBody>
      </p:sp>
      <p:sp>
        <p:nvSpPr>
          <p:cNvPr id="483" name="Google Shape;483;p46"/>
          <p:cNvSpPr txBox="1"/>
          <p:nvPr>
            <p:ph idx="1" type="body"/>
          </p:nvPr>
        </p:nvSpPr>
        <p:spPr>
          <a:xfrm>
            <a:off x="838200" y="1543657"/>
            <a:ext cx="6492300" cy="4157400"/>
          </a:xfrm>
          <a:prstGeom prst="rect">
            <a:avLst/>
          </a:prstGeom>
          <a:noFill/>
          <a:ln>
            <a:noFill/>
          </a:ln>
        </p:spPr>
        <p:txBody>
          <a:bodyPr anchorCtr="0" anchor="t" bIns="45700" lIns="91425" spcFirstLastPara="1" rIns="91425" wrap="square" tIns="45700">
            <a:normAutofit/>
          </a:bodyPr>
          <a:lstStyle/>
          <a:p>
            <a:pPr indent="-406400" lvl="0" marL="457200" rtl="0" algn="l">
              <a:lnSpc>
                <a:spcPct val="100000"/>
              </a:lnSpc>
              <a:spcBef>
                <a:spcPts val="0"/>
              </a:spcBef>
              <a:spcAft>
                <a:spcPts val="0"/>
              </a:spcAft>
              <a:buSzPts val="2800"/>
              <a:buAutoNum type="arabicPeriod"/>
            </a:pPr>
            <a:r>
              <a:rPr lang="en-US"/>
              <a:t>Git reset vs revert</a:t>
            </a:r>
            <a:endParaRPr/>
          </a:p>
          <a:p>
            <a:pPr indent="-406400" lvl="0" marL="457200" rtl="0" algn="l">
              <a:lnSpc>
                <a:spcPct val="100000"/>
              </a:lnSpc>
              <a:spcBef>
                <a:spcPts val="0"/>
              </a:spcBef>
              <a:spcAft>
                <a:spcPts val="0"/>
              </a:spcAft>
              <a:buSzPts val="2800"/>
              <a:buAutoNum type="arabicPeriod"/>
            </a:pPr>
            <a:r>
              <a:rPr lang="en-US"/>
              <a:t>Merge, rebase, and dynamic rebase</a:t>
            </a:r>
            <a:endParaRPr/>
          </a:p>
          <a:p>
            <a:pPr indent="-406400" lvl="0" marL="457200" rtl="0" algn="l">
              <a:lnSpc>
                <a:spcPct val="100000"/>
              </a:lnSpc>
              <a:spcBef>
                <a:spcPts val="0"/>
              </a:spcBef>
              <a:spcAft>
                <a:spcPts val="0"/>
              </a:spcAft>
              <a:buSzPts val="2800"/>
              <a:buAutoNum type="arabicPeriod"/>
            </a:pPr>
            <a:r>
              <a:rPr lang="en-US"/>
              <a:t>Fast-Forward Merge and Three-Way Merge</a:t>
            </a:r>
            <a:endParaRPr/>
          </a:p>
          <a:p>
            <a:pPr indent="-406400" lvl="0" marL="457200" rtl="0" algn="l">
              <a:lnSpc>
                <a:spcPct val="100000"/>
              </a:lnSpc>
              <a:spcBef>
                <a:spcPts val="0"/>
              </a:spcBef>
              <a:spcAft>
                <a:spcPts val="0"/>
              </a:spcAft>
              <a:buSzPts val="2800"/>
              <a:buAutoNum type="arabicPeriod"/>
            </a:pPr>
            <a:r>
              <a:rPr lang="en-US"/>
              <a:t>Git stash</a:t>
            </a:r>
            <a:endParaRPr/>
          </a:p>
          <a:p>
            <a:pPr indent="-406400" lvl="0" marL="457200" rtl="0" algn="l">
              <a:lnSpc>
                <a:spcPct val="100000"/>
              </a:lnSpc>
              <a:spcBef>
                <a:spcPts val="0"/>
              </a:spcBef>
              <a:spcAft>
                <a:spcPts val="0"/>
              </a:spcAft>
              <a:buSzPts val="2800"/>
              <a:buAutoNum type="arabicPeriod"/>
            </a:pPr>
            <a:r>
              <a:rPr lang="en-US" u="sng">
                <a:solidFill>
                  <a:schemeClr val="hlink"/>
                </a:solidFill>
                <a:hlinkClick r:id="rId3"/>
              </a:rPr>
              <a:t>(Different) Git workflows</a:t>
            </a:r>
            <a:endParaRPr/>
          </a:p>
          <a:p>
            <a:pPr indent="0" lvl="0" marL="0" rtl="0" algn="l">
              <a:lnSpc>
                <a:spcPct val="100000"/>
              </a:lnSpc>
              <a:spcBef>
                <a:spcPts val="0"/>
              </a:spcBef>
              <a:spcAft>
                <a:spcPts val="0"/>
              </a:spcAft>
              <a:buNone/>
            </a:pPr>
            <a:r>
              <a:t/>
            </a:r>
            <a:endParaRPr/>
          </a:p>
        </p:txBody>
      </p:sp>
      <p:sp>
        <p:nvSpPr>
          <p:cNvPr id="484" name="Google Shape;484;p46"/>
          <p:cNvSpPr txBox="1"/>
          <p:nvPr>
            <p:ph idx="12" type="sldNum"/>
          </p:nvPr>
        </p:nvSpPr>
        <p:spPr>
          <a:xfrm>
            <a:off x="8610600" y="6380811"/>
            <a:ext cx="28467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 name="Shape 488"/>
        <p:cNvGrpSpPr/>
        <p:nvPr/>
      </p:nvGrpSpPr>
      <p:grpSpPr>
        <a:xfrm>
          <a:off x="0" y="0"/>
          <a:ext cx="0" cy="0"/>
          <a:chOff x="0" y="0"/>
          <a:chExt cx="0" cy="0"/>
        </a:xfrm>
      </p:grpSpPr>
      <p:sp>
        <p:nvSpPr>
          <p:cNvPr id="489" name="Google Shape;489;p47"/>
          <p:cNvSpPr txBox="1"/>
          <p:nvPr>
            <p:ph type="title"/>
          </p:nvPr>
        </p:nvSpPr>
        <p:spPr>
          <a:xfrm>
            <a:off x="838199" y="0"/>
            <a:ext cx="6492368" cy="1325563"/>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chemeClr val="accent1"/>
              </a:buClr>
              <a:buSzPts val="3600"/>
              <a:buFont typeface="Arial"/>
              <a:buNone/>
            </a:pPr>
            <a:r>
              <a:rPr lang="en-US"/>
              <a:t>Final Tips</a:t>
            </a:r>
            <a:endParaRPr/>
          </a:p>
        </p:txBody>
      </p:sp>
      <p:sp>
        <p:nvSpPr>
          <p:cNvPr id="490" name="Google Shape;490;p47"/>
          <p:cNvSpPr txBox="1"/>
          <p:nvPr>
            <p:ph idx="1" type="body"/>
          </p:nvPr>
        </p:nvSpPr>
        <p:spPr>
          <a:xfrm>
            <a:off x="838200" y="1543657"/>
            <a:ext cx="6492368" cy="4157428"/>
          </a:xfrm>
          <a:prstGeom prst="rect">
            <a:avLst/>
          </a:prstGeom>
          <a:noFill/>
          <a:ln>
            <a:noFill/>
          </a:ln>
        </p:spPr>
        <p:txBody>
          <a:bodyPr anchorCtr="0" anchor="t" bIns="45700" lIns="91425" spcFirstLastPara="1" rIns="91425" wrap="square" tIns="45700">
            <a:normAutofit/>
          </a:bodyPr>
          <a:lstStyle/>
          <a:p>
            <a:pPr indent="-406400" lvl="0" marL="457200" rtl="0" algn="l">
              <a:lnSpc>
                <a:spcPct val="100000"/>
              </a:lnSpc>
              <a:spcBef>
                <a:spcPts val="0"/>
              </a:spcBef>
              <a:spcAft>
                <a:spcPts val="0"/>
              </a:spcAft>
              <a:buSzPts val="2800"/>
              <a:buAutoNum type="arabicPeriod"/>
            </a:pPr>
            <a:r>
              <a:rPr lang="en-US"/>
              <a:t>Internet is your encyclopedia.</a:t>
            </a:r>
            <a:endParaRPr/>
          </a:p>
          <a:p>
            <a:pPr indent="-406400" lvl="0" marL="457200" rtl="0" algn="l">
              <a:lnSpc>
                <a:spcPct val="100000"/>
              </a:lnSpc>
              <a:spcBef>
                <a:spcPts val="0"/>
              </a:spcBef>
              <a:spcAft>
                <a:spcPts val="0"/>
              </a:spcAft>
              <a:buSzPts val="2800"/>
              <a:buAutoNum type="arabicPeriod"/>
            </a:pPr>
            <a:r>
              <a:rPr lang="en-US"/>
              <a:t>Practice (debugging) makes perfect.</a:t>
            </a:r>
            <a:endParaRPr/>
          </a:p>
          <a:p>
            <a:pPr indent="-406400" lvl="0" marL="457200" rtl="0" algn="l">
              <a:lnSpc>
                <a:spcPct val="100000"/>
              </a:lnSpc>
              <a:spcBef>
                <a:spcPts val="0"/>
              </a:spcBef>
              <a:spcAft>
                <a:spcPts val="0"/>
              </a:spcAft>
              <a:buSzPts val="2800"/>
              <a:buAutoNum type="arabicPeriod"/>
            </a:pPr>
            <a:r>
              <a:rPr lang="en-US"/>
              <a:t>Pick your own learning </a:t>
            </a:r>
            <a:r>
              <a:rPr lang="en-US"/>
              <a:t>approach.</a:t>
            </a:r>
            <a:endParaRPr/>
          </a:p>
        </p:txBody>
      </p:sp>
      <p:sp>
        <p:nvSpPr>
          <p:cNvPr id="491" name="Google Shape;491;p47"/>
          <p:cNvSpPr txBox="1"/>
          <p:nvPr>
            <p:ph idx="12" type="sldNum"/>
          </p:nvPr>
        </p:nvSpPr>
        <p:spPr>
          <a:xfrm>
            <a:off x="8610600" y="6380811"/>
            <a:ext cx="2846832"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2"/>
          <p:cNvSpPr txBox="1"/>
          <p:nvPr>
            <p:ph type="title"/>
          </p:nvPr>
        </p:nvSpPr>
        <p:spPr>
          <a:xfrm>
            <a:off x="838199" y="0"/>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chemeClr val="accent1"/>
              </a:buClr>
              <a:buSzPts val="3600"/>
              <a:buFont typeface="Arial"/>
              <a:buNone/>
            </a:pPr>
            <a:r>
              <a:rPr lang="en-US"/>
              <a:t>Introduction to Git and GitHub</a:t>
            </a:r>
            <a:endParaRPr/>
          </a:p>
        </p:txBody>
      </p:sp>
      <p:sp>
        <p:nvSpPr>
          <p:cNvPr id="94" name="Google Shape;94;p12"/>
          <p:cNvSpPr txBox="1"/>
          <p:nvPr>
            <p:ph idx="12" type="sldNum"/>
          </p:nvPr>
        </p:nvSpPr>
        <p:spPr>
          <a:xfrm>
            <a:off x="8610600" y="6380811"/>
            <a:ext cx="28467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95" name="Google Shape;95;p12"/>
          <p:cNvPicPr preferRelativeResize="0"/>
          <p:nvPr/>
        </p:nvPicPr>
        <p:blipFill>
          <a:blip r:embed="rId3">
            <a:alphaModFix/>
          </a:blip>
          <a:stretch>
            <a:fillRect/>
          </a:stretch>
        </p:blipFill>
        <p:spPr>
          <a:xfrm>
            <a:off x="2531788" y="1574225"/>
            <a:ext cx="7128425" cy="4248675"/>
          </a:xfrm>
          <a:prstGeom prst="rect">
            <a:avLst/>
          </a:prstGeom>
          <a:noFill/>
          <a:ln>
            <a:noFill/>
          </a:ln>
        </p:spPr>
      </p:pic>
      <p:sp>
        <p:nvSpPr>
          <p:cNvPr id="96" name="Google Shape;96;p12"/>
          <p:cNvSpPr txBox="1"/>
          <p:nvPr/>
        </p:nvSpPr>
        <p:spPr>
          <a:xfrm>
            <a:off x="4361550" y="6380800"/>
            <a:ext cx="6858000" cy="36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lt1"/>
                </a:solidFill>
              </a:rPr>
              <a:t>Image source: </a:t>
            </a:r>
            <a:r>
              <a:rPr lang="en-US">
                <a:solidFill>
                  <a:schemeClr val="lt1"/>
                </a:solidFill>
              </a:rPr>
              <a:t>https://devmountain.com/blog/git-vs-github-whats-the-difference/</a:t>
            </a:r>
            <a:endParaRPr>
              <a:solidFill>
                <a:schemeClr val="lt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13"/>
          <p:cNvSpPr txBox="1"/>
          <p:nvPr>
            <p:ph type="title"/>
          </p:nvPr>
        </p:nvSpPr>
        <p:spPr>
          <a:xfrm>
            <a:off x="838199" y="0"/>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chemeClr val="accent1"/>
              </a:buClr>
              <a:buSzPts val="3600"/>
              <a:buFont typeface="Arial"/>
              <a:buNone/>
            </a:pPr>
            <a:r>
              <a:rPr lang="en-US"/>
              <a:t>Using GitHub for Individual Projects</a:t>
            </a:r>
            <a:endParaRPr/>
          </a:p>
        </p:txBody>
      </p:sp>
      <p:sp>
        <p:nvSpPr>
          <p:cNvPr id="102" name="Google Shape;102;p13"/>
          <p:cNvSpPr txBox="1"/>
          <p:nvPr>
            <p:ph idx="12" type="sldNum"/>
          </p:nvPr>
        </p:nvSpPr>
        <p:spPr>
          <a:xfrm>
            <a:off x="8610600" y="6380811"/>
            <a:ext cx="28467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03" name="Google Shape;103;p13"/>
          <p:cNvSpPr txBox="1"/>
          <p:nvPr/>
        </p:nvSpPr>
        <p:spPr>
          <a:xfrm>
            <a:off x="3432200" y="6380800"/>
            <a:ext cx="7787100" cy="36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lt1"/>
                </a:solidFill>
              </a:rPr>
              <a:t>Image source: https://nceas.github.io/oss-lessons/version-control/2-git-remote-collaboration.html</a:t>
            </a:r>
            <a:endParaRPr>
              <a:solidFill>
                <a:schemeClr val="lt1"/>
              </a:solidFill>
            </a:endParaRPr>
          </a:p>
        </p:txBody>
      </p:sp>
      <p:pic>
        <p:nvPicPr>
          <p:cNvPr id="104" name="Google Shape;104;p13"/>
          <p:cNvPicPr preferRelativeResize="0"/>
          <p:nvPr/>
        </p:nvPicPr>
        <p:blipFill>
          <a:blip r:embed="rId3">
            <a:alphaModFix/>
          </a:blip>
          <a:stretch>
            <a:fillRect/>
          </a:stretch>
        </p:blipFill>
        <p:spPr>
          <a:xfrm>
            <a:off x="5226825" y="1767763"/>
            <a:ext cx="6386825" cy="3706265"/>
          </a:xfrm>
          <a:prstGeom prst="rect">
            <a:avLst/>
          </a:prstGeom>
          <a:noFill/>
          <a:ln>
            <a:noFill/>
          </a:ln>
        </p:spPr>
      </p:pic>
      <p:sp>
        <p:nvSpPr>
          <p:cNvPr id="105" name="Google Shape;105;p13"/>
          <p:cNvSpPr txBox="1"/>
          <p:nvPr/>
        </p:nvSpPr>
        <p:spPr>
          <a:xfrm>
            <a:off x="838200" y="2195250"/>
            <a:ext cx="4454400" cy="2467500"/>
          </a:xfrm>
          <a:prstGeom prst="rect">
            <a:avLst/>
          </a:prstGeom>
          <a:noFill/>
          <a:ln>
            <a:noFill/>
          </a:ln>
        </p:spPr>
        <p:txBody>
          <a:bodyPr anchorCtr="0" anchor="t" bIns="91425" lIns="91425" spcFirstLastPara="1" rIns="91425" wrap="square" tIns="91425">
            <a:noAutofit/>
          </a:bodyPr>
          <a:lstStyle/>
          <a:p>
            <a:pPr indent="-387350" lvl="0" marL="457200" rtl="0" algn="l">
              <a:spcBef>
                <a:spcPts val="0"/>
              </a:spcBef>
              <a:spcAft>
                <a:spcPts val="0"/>
              </a:spcAft>
              <a:buClr>
                <a:schemeClr val="dk1"/>
              </a:buClr>
              <a:buSzPts val="2500"/>
              <a:buChar char="●"/>
            </a:pPr>
            <a:r>
              <a:rPr lang="en-US" sz="2500">
                <a:solidFill>
                  <a:schemeClr val="dk1"/>
                </a:solidFill>
              </a:rPr>
              <a:t>Version control to track changes over time.</a:t>
            </a:r>
            <a:endParaRPr sz="2500">
              <a:solidFill>
                <a:schemeClr val="dk1"/>
              </a:solidFill>
            </a:endParaRPr>
          </a:p>
          <a:p>
            <a:pPr indent="-387350" lvl="0" marL="457200" rtl="0" algn="l">
              <a:spcBef>
                <a:spcPts val="0"/>
              </a:spcBef>
              <a:spcAft>
                <a:spcPts val="0"/>
              </a:spcAft>
              <a:buClr>
                <a:schemeClr val="dk1"/>
              </a:buClr>
              <a:buSzPts val="2500"/>
              <a:buChar char="●"/>
            </a:pPr>
            <a:r>
              <a:rPr lang="en-US" sz="2500">
                <a:solidFill>
                  <a:schemeClr val="dk1"/>
                </a:solidFill>
              </a:rPr>
              <a:t>Backup your work to the cloud.</a:t>
            </a:r>
            <a:endParaRPr sz="2500">
              <a:solidFill>
                <a:schemeClr val="dk1"/>
              </a:solidFill>
            </a:endParaRPr>
          </a:p>
          <a:p>
            <a:pPr indent="-387350" lvl="0" marL="457200" rtl="0" algn="l">
              <a:spcBef>
                <a:spcPts val="0"/>
              </a:spcBef>
              <a:spcAft>
                <a:spcPts val="0"/>
              </a:spcAft>
              <a:buClr>
                <a:schemeClr val="dk1"/>
              </a:buClr>
              <a:buSzPts val="2500"/>
              <a:buChar char="●"/>
            </a:pPr>
            <a:r>
              <a:rPr lang="en-US" sz="2500">
                <a:solidFill>
                  <a:schemeClr val="dk1"/>
                </a:solidFill>
              </a:rPr>
              <a:t>Maintain a clear history of progress.</a:t>
            </a:r>
            <a:endParaRPr sz="2500">
              <a:solidFill>
                <a:schemeClr val="dk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14"/>
          <p:cNvSpPr txBox="1"/>
          <p:nvPr>
            <p:ph type="ctrTitle"/>
          </p:nvPr>
        </p:nvSpPr>
        <p:spPr>
          <a:xfrm>
            <a:off x="1760856" y="1611382"/>
            <a:ext cx="8670287" cy="3074403"/>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lt1"/>
              </a:buClr>
              <a:buSzPts val="6000"/>
              <a:buFont typeface="Arial"/>
              <a:buNone/>
            </a:pPr>
            <a:r>
              <a:rPr lang="en-US"/>
              <a:t>Yet, </a:t>
            </a:r>
            <a:r>
              <a:rPr lang="en-US"/>
              <a:t>No Man Is an Island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15"/>
          <p:cNvSpPr txBox="1"/>
          <p:nvPr>
            <p:ph type="title"/>
          </p:nvPr>
        </p:nvSpPr>
        <p:spPr>
          <a:xfrm>
            <a:off x="838199" y="0"/>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chemeClr val="accent1"/>
              </a:buClr>
              <a:buSzPts val="3600"/>
              <a:buFont typeface="Arial"/>
              <a:buNone/>
            </a:pPr>
            <a:r>
              <a:rPr lang="en-US"/>
              <a:t>Using GitHub for Collaboration</a:t>
            </a:r>
            <a:endParaRPr/>
          </a:p>
        </p:txBody>
      </p:sp>
      <p:sp>
        <p:nvSpPr>
          <p:cNvPr id="116" name="Google Shape;116;p15"/>
          <p:cNvSpPr txBox="1"/>
          <p:nvPr>
            <p:ph idx="12" type="sldNum"/>
          </p:nvPr>
        </p:nvSpPr>
        <p:spPr>
          <a:xfrm>
            <a:off x="8610600" y="6380811"/>
            <a:ext cx="28467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17" name="Google Shape;117;p15"/>
          <p:cNvSpPr txBox="1"/>
          <p:nvPr/>
        </p:nvSpPr>
        <p:spPr>
          <a:xfrm>
            <a:off x="3333850" y="6088025"/>
            <a:ext cx="8700300" cy="36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lt1"/>
                </a:solidFill>
              </a:rPr>
              <a:t>Image source: https://www.reddit.com/r/learnprogramming/comments/wg463w/why_is_github_so_important/</a:t>
            </a:r>
            <a:endParaRPr>
              <a:solidFill>
                <a:schemeClr val="lt1"/>
              </a:solidFill>
            </a:endParaRPr>
          </a:p>
        </p:txBody>
      </p:sp>
      <p:pic>
        <p:nvPicPr>
          <p:cNvPr id="118" name="Google Shape;118;p15"/>
          <p:cNvPicPr preferRelativeResize="0"/>
          <p:nvPr/>
        </p:nvPicPr>
        <p:blipFill rotWithShape="1">
          <a:blip r:embed="rId3">
            <a:alphaModFix/>
          </a:blip>
          <a:srcRect b="75806" l="0" r="0" t="0"/>
          <a:stretch/>
        </p:blipFill>
        <p:spPr>
          <a:xfrm>
            <a:off x="838199" y="1694400"/>
            <a:ext cx="6868874" cy="1225575"/>
          </a:xfrm>
          <a:prstGeom prst="rect">
            <a:avLst/>
          </a:prstGeom>
          <a:noFill/>
          <a:ln>
            <a:noFill/>
          </a:ln>
        </p:spPr>
      </p:pic>
      <p:pic>
        <p:nvPicPr>
          <p:cNvPr id="119" name="Google Shape;119;p15"/>
          <p:cNvPicPr preferRelativeResize="0"/>
          <p:nvPr/>
        </p:nvPicPr>
        <p:blipFill rotWithShape="1">
          <a:blip r:embed="rId3">
            <a:alphaModFix/>
          </a:blip>
          <a:srcRect b="0" l="0" r="0" t="61541"/>
          <a:stretch/>
        </p:blipFill>
        <p:spPr>
          <a:xfrm>
            <a:off x="838200" y="3192575"/>
            <a:ext cx="6868874" cy="2211524"/>
          </a:xfrm>
          <a:prstGeom prst="rect">
            <a:avLst/>
          </a:prstGeom>
          <a:noFill/>
          <a:ln>
            <a:noFill/>
          </a:ln>
        </p:spPr>
      </p:pic>
      <p:sp>
        <p:nvSpPr>
          <p:cNvPr id="120" name="Google Shape;120;p15"/>
          <p:cNvSpPr txBox="1"/>
          <p:nvPr/>
        </p:nvSpPr>
        <p:spPr>
          <a:xfrm>
            <a:off x="8472300" y="2092238"/>
            <a:ext cx="3123300" cy="849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600">
                <a:solidFill>
                  <a:schemeClr val="dk1"/>
                </a:solidFill>
              </a:rPr>
              <a:t>Centralized version control allows for easy collaboration across developers</a:t>
            </a:r>
            <a:endParaRPr b="1" sz="1600">
              <a:solidFill>
                <a:schemeClr val="dk1"/>
              </a:solidFill>
            </a:endParaRPr>
          </a:p>
        </p:txBody>
      </p:sp>
      <p:sp>
        <p:nvSpPr>
          <p:cNvPr id="121" name="Google Shape;121;p15"/>
          <p:cNvSpPr/>
          <p:nvPr/>
        </p:nvSpPr>
        <p:spPr>
          <a:xfrm>
            <a:off x="9072900" y="3187688"/>
            <a:ext cx="1922100" cy="457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Shared Repo</a:t>
            </a:r>
            <a:endParaRPr/>
          </a:p>
        </p:txBody>
      </p:sp>
      <p:sp>
        <p:nvSpPr>
          <p:cNvPr id="122" name="Google Shape;122;p15"/>
          <p:cNvSpPr/>
          <p:nvPr/>
        </p:nvSpPr>
        <p:spPr>
          <a:xfrm>
            <a:off x="8009100" y="4400663"/>
            <a:ext cx="1063800" cy="365100"/>
          </a:xfrm>
          <a:prstGeom prst="round2DiagRect">
            <a:avLst>
              <a:gd fmla="val 16667" name="adj1"/>
              <a:gd fmla="val 0" name="adj2"/>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Developer</a:t>
            </a:r>
            <a:endParaRPr/>
          </a:p>
        </p:txBody>
      </p:sp>
      <p:sp>
        <p:nvSpPr>
          <p:cNvPr id="123" name="Google Shape;123;p15"/>
          <p:cNvSpPr/>
          <p:nvPr/>
        </p:nvSpPr>
        <p:spPr>
          <a:xfrm>
            <a:off x="9502050" y="4400663"/>
            <a:ext cx="1063800" cy="365100"/>
          </a:xfrm>
          <a:prstGeom prst="round2DiagRect">
            <a:avLst>
              <a:gd fmla="val 16667" name="adj1"/>
              <a:gd fmla="val 0" name="adj2"/>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Developer</a:t>
            </a:r>
            <a:endParaRPr/>
          </a:p>
        </p:txBody>
      </p:sp>
      <p:sp>
        <p:nvSpPr>
          <p:cNvPr id="124" name="Google Shape;124;p15"/>
          <p:cNvSpPr/>
          <p:nvPr/>
        </p:nvSpPr>
        <p:spPr>
          <a:xfrm>
            <a:off x="10995000" y="4400663"/>
            <a:ext cx="1063800" cy="365100"/>
          </a:xfrm>
          <a:prstGeom prst="round2DiagRect">
            <a:avLst>
              <a:gd fmla="val 16667" name="adj1"/>
              <a:gd fmla="val 0" name="adj2"/>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Developer</a:t>
            </a:r>
            <a:endParaRPr/>
          </a:p>
        </p:txBody>
      </p:sp>
      <p:sp>
        <p:nvSpPr>
          <p:cNvPr id="125" name="Google Shape;125;p15"/>
          <p:cNvSpPr/>
          <p:nvPr/>
        </p:nvSpPr>
        <p:spPr>
          <a:xfrm>
            <a:off x="9930750" y="3770925"/>
            <a:ext cx="206400" cy="503700"/>
          </a:xfrm>
          <a:prstGeom prst="upDownArrow">
            <a:avLst>
              <a:gd fmla="val 50000" name="adj1"/>
              <a:gd fmla="val 50000" name="adj2"/>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6" name="Google Shape;126;p15"/>
          <p:cNvSpPr/>
          <p:nvPr/>
        </p:nvSpPr>
        <p:spPr>
          <a:xfrm rot="1645276">
            <a:off x="8814204" y="3751725"/>
            <a:ext cx="206502" cy="503712"/>
          </a:xfrm>
          <a:prstGeom prst="upDownArrow">
            <a:avLst>
              <a:gd fmla="val 50000" name="adj1"/>
              <a:gd fmla="val 50000" name="adj2"/>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7" name="Google Shape;127;p15"/>
          <p:cNvSpPr/>
          <p:nvPr/>
        </p:nvSpPr>
        <p:spPr>
          <a:xfrm rot="-1305301">
            <a:off x="11164946" y="3751676"/>
            <a:ext cx="206400" cy="503829"/>
          </a:xfrm>
          <a:prstGeom prst="upDownArrow">
            <a:avLst>
              <a:gd fmla="val 50000" name="adj1"/>
              <a:gd fmla="val 50000" name="adj2"/>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8" name="Google Shape;128;p15"/>
          <p:cNvSpPr/>
          <p:nvPr/>
        </p:nvSpPr>
        <p:spPr>
          <a:xfrm>
            <a:off x="8354400" y="5009950"/>
            <a:ext cx="3359100" cy="9516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sz="1600">
                <a:solidFill>
                  <a:schemeClr val="dk1"/>
                </a:solidFill>
              </a:rPr>
              <a:t>Each computer (local repo) fully mirror (i.e., “clone”) the remote repo, including its whole history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16"/>
          <p:cNvSpPr txBox="1"/>
          <p:nvPr>
            <p:ph type="title"/>
          </p:nvPr>
        </p:nvSpPr>
        <p:spPr>
          <a:xfrm>
            <a:off x="838199" y="0"/>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chemeClr val="accent1"/>
              </a:buClr>
              <a:buSzPts val="3600"/>
              <a:buFont typeface="Arial"/>
              <a:buNone/>
            </a:pPr>
            <a:r>
              <a:rPr lang="en-US"/>
              <a:t>Revisiting Git and Github</a:t>
            </a:r>
            <a:endParaRPr/>
          </a:p>
        </p:txBody>
      </p:sp>
      <p:sp>
        <p:nvSpPr>
          <p:cNvPr id="134" name="Google Shape;134;p16"/>
          <p:cNvSpPr txBox="1"/>
          <p:nvPr>
            <p:ph idx="12" type="sldNum"/>
          </p:nvPr>
        </p:nvSpPr>
        <p:spPr>
          <a:xfrm>
            <a:off x="8610600" y="6380811"/>
            <a:ext cx="28467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35" name="Google Shape;135;p16"/>
          <p:cNvSpPr txBox="1"/>
          <p:nvPr/>
        </p:nvSpPr>
        <p:spPr>
          <a:xfrm>
            <a:off x="3333850" y="6088025"/>
            <a:ext cx="8700300" cy="36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lt1"/>
                </a:solidFill>
              </a:rPr>
              <a:t>Image source: </a:t>
            </a:r>
            <a:r>
              <a:rPr lang="en-US">
                <a:solidFill>
                  <a:schemeClr val="lt1"/>
                </a:solidFill>
              </a:rPr>
              <a:t>https://www3.ntu.edu.sg/home/ehchua/programming/howto/Git_HowTo.html</a:t>
            </a:r>
            <a:endParaRPr>
              <a:solidFill>
                <a:schemeClr val="lt1"/>
              </a:solidFill>
            </a:endParaRPr>
          </a:p>
        </p:txBody>
      </p:sp>
      <p:pic>
        <p:nvPicPr>
          <p:cNvPr id="136" name="Google Shape;136;p16"/>
          <p:cNvPicPr preferRelativeResize="0"/>
          <p:nvPr/>
        </p:nvPicPr>
        <p:blipFill>
          <a:blip r:embed="rId3">
            <a:alphaModFix/>
          </a:blip>
          <a:stretch>
            <a:fillRect/>
          </a:stretch>
        </p:blipFill>
        <p:spPr>
          <a:xfrm>
            <a:off x="914400" y="1478100"/>
            <a:ext cx="6827348" cy="4457524"/>
          </a:xfrm>
          <a:prstGeom prst="rect">
            <a:avLst/>
          </a:prstGeom>
          <a:noFill/>
          <a:ln>
            <a:noFill/>
          </a:ln>
        </p:spPr>
      </p:pic>
      <p:sp>
        <p:nvSpPr>
          <p:cNvPr id="137" name="Google Shape;137;p16"/>
          <p:cNvSpPr txBox="1"/>
          <p:nvPr/>
        </p:nvSpPr>
        <p:spPr>
          <a:xfrm>
            <a:off x="8610600" y="2223363"/>
            <a:ext cx="3013800" cy="2967000"/>
          </a:xfrm>
          <a:prstGeom prst="rect">
            <a:avLst/>
          </a:prstGeom>
          <a:noFill/>
          <a:ln>
            <a:noFill/>
          </a:ln>
        </p:spPr>
        <p:txBody>
          <a:bodyPr anchorCtr="0" anchor="t" bIns="91425" lIns="91425" spcFirstLastPara="1" rIns="91425" wrap="square" tIns="91425">
            <a:noAutofit/>
          </a:bodyPr>
          <a:lstStyle/>
          <a:p>
            <a:pPr indent="-374650" lvl="0" marL="457200" rtl="0" algn="l">
              <a:spcBef>
                <a:spcPts val="0"/>
              </a:spcBef>
              <a:spcAft>
                <a:spcPts val="0"/>
              </a:spcAft>
              <a:buClr>
                <a:schemeClr val="dk1"/>
              </a:buClr>
              <a:buSzPts val="2300"/>
              <a:buAutoNum type="arabicPeriod"/>
            </a:pPr>
            <a:r>
              <a:rPr lang="en-US" sz="2300">
                <a:solidFill>
                  <a:schemeClr val="dk1"/>
                </a:solidFill>
              </a:rPr>
              <a:t>Remote, Local, and Forked Repo</a:t>
            </a:r>
            <a:endParaRPr sz="2300">
              <a:solidFill>
                <a:schemeClr val="dk1"/>
              </a:solidFill>
            </a:endParaRPr>
          </a:p>
          <a:p>
            <a:pPr indent="-374650" lvl="0" marL="457200" rtl="0" algn="l">
              <a:spcBef>
                <a:spcPts val="0"/>
              </a:spcBef>
              <a:spcAft>
                <a:spcPts val="0"/>
              </a:spcAft>
              <a:buClr>
                <a:schemeClr val="dk1"/>
              </a:buClr>
              <a:buSzPts val="2300"/>
              <a:buAutoNum type="arabicPeriod"/>
            </a:pPr>
            <a:r>
              <a:rPr lang="en-US" sz="2300">
                <a:solidFill>
                  <a:schemeClr val="dk1"/>
                </a:solidFill>
              </a:rPr>
              <a:t>Working Tree, Staging Area and Local Repo</a:t>
            </a:r>
            <a:endParaRPr sz="2300">
              <a:solidFill>
                <a:schemeClr val="dk1"/>
              </a:solidFill>
            </a:endParaRPr>
          </a:p>
          <a:p>
            <a:pPr indent="-374650" lvl="0" marL="457200" rtl="0" algn="l">
              <a:spcBef>
                <a:spcPts val="0"/>
              </a:spcBef>
              <a:spcAft>
                <a:spcPts val="0"/>
              </a:spcAft>
              <a:buClr>
                <a:schemeClr val="dk1"/>
              </a:buClr>
              <a:buSzPts val="2300"/>
              <a:buAutoNum type="arabicPeriod"/>
            </a:pPr>
            <a:r>
              <a:rPr lang="en-US" sz="2300">
                <a:solidFill>
                  <a:schemeClr val="dk1"/>
                </a:solidFill>
              </a:rPr>
              <a:t>Pull versus Fetch</a:t>
            </a:r>
            <a:endParaRPr sz="2300">
              <a:solidFill>
                <a:schemeClr val="dk1"/>
              </a:solidFill>
            </a:endParaRPr>
          </a:p>
          <a:p>
            <a:pPr indent="-374650" lvl="0" marL="457200" rtl="0" algn="l">
              <a:spcBef>
                <a:spcPts val="0"/>
              </a:spcBef>
              <a:spcAft>
                <a:spcPts val="0"/>
              </a:spcAft>
              <a:buClr>
                <a:schemeClr val="dk1"/>
              </a:buClr>
              <a:buSzPts val="2300"/>
              <a:buAutoNum type="arabicPeriod"/>
            </a:pPr>
            <a:r>
              <a:rPr lang="en-US" sz="2300">
                <a:solidFill>
                  <a:schemeClr val="dk1"/>
                </a:solidFill>
              </a:rPr>
              <a:t>Branch and Checkout</a:t>
            </a:r>
            <a:endParaRPr sz="2300">
              <a:solidFill>
                <a:schemeClr val="dk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17"/>
          <p:cNvSpPr txBox="1"/>
          <p:nvPr>
            <p:ph type="title"/>
          </p:nvPr>
        </p:nvSpPr>
        <p:spPr>
          <a:xfrm>
            <a:off x="838199" y="0"/>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chemeClr val="accent1"/>
              </a:buClr>
              <a:buSzPts val="3600"/>
              <a:buFont typeface="Arial"/>
              <a:buNone/>
            </a:pPr>
            <a:r>
              <a:rPr lang="en-US"/>
              <a:t>How Do We </a:t>
            </a:r>
            <a:r>
              <a:rPr lang="en-US"/>
              <a:t>Co</a:t>
            </a:r>
            <a:r>
              <a:rPr lang="en-US"/>
              <a:t>llaborate Using Github?</a:t>
            </a:r>
            <a:endParaRPr/>
          </a:p>
        </p:txBody>
      </p:sp>
      <p:sp>
        <p:nvSpPr>
          <p:cNvPr id="143" name="Google Shape;143;p17"/>
          <p:cNvSpPr txBox="1"/>
          <p:nvPr>
            <p:ph idx="12" type="sldNum"/>
          </p:nvPr>
        </p:nvSpPr>
        <p:spPr>
          <a:xfrm>
            <a:off x="8610600" y="6380811"/>
            <a:ext cx="28467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44" name="Google Shape;144;p17"/>
          <p:cNvSpPr txBox="1"/>
          <p:nvPr/>
        </p:nvSpPr>
        <p:spPr>
          <a:xfrm>
            <a:off x="3852000" y="6380800"/>
            <a:ext cx="7605300" cy="36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lt1"/>
                </a:solidFill>
              </a:rPr>
              <a:t>Image source: </a:t>
            </a:r>
            <a:r>
              <a:rPr lang="en-US">
                <a:solidFill>
                  <a:schemeClr val="lt1"/>
                </a:solidFill>
              </a:rPr>
              <a:t>https://faun.pub/version-control-collaboration-with-git-github-8bcd26193992</a:t>
            </a:r>
            <a:endParaRPr>
              <a:solidFill>
                <a:schemeClr val="lt1"/>
              </a:solidFill>
            </a:endParaRPr>
          </a:p>
        </p:txBody>
      </p:sp>
      <p:sp>
        <p:nvSpPr>
          <p:cNvPr id="145" name="Google Shape;145;p17"/>
          <p:cNvSpPr txBox="1"/>
          <p:nvPr/>
        </p:nvSpPr>
        <p:spPr>
          <a:xfrm>
            <a:off x="996650" y="1752950"/>
            <a:ext cx="8957100" cy="3957900"/>
          </a:xfrm>
          <a:prstGeom prst="rect">
            <a:avLst/>
          </a:prstGeom>
          <a:noFill/>
          <a:ln>
            <a:noFill/>
          </a:ln>
        </p:spPr>
        <p:txBody>
          <a:bodyPr anchorCtr="0" anchor="t" bIns="91425" lIns="91425" spcFirstLastPara="1" rIns="91425" wrap="square" tIns="91425">
            <a:noAutofit/>
          </a:bodyPr>
          <a:lstStyle/>
          <a:p>
            <a:pPr indent="-387350" lvl="0" marL="457200" rtl="0" algn="l">
              <a:spcBef>
                <a:spcPts val="0"/>
              </a:spcBef>
              <a:spcAft>
                <a:spcPts val="0"/>
              </a:spcAft>
              <a:buClr>
                <a:schemeClr val="dk1"/>
              </a:buClr>
              <a:buSzPts val="2500"/>
              <a:buAutoNum type="arabicPeriod"/>
            </a:pPr>
            <a:r>
              <a:rPr lang="en-US" sz="2500">
                <a:solidFill>
                  <a:srgbClr val="710000"/>
                </a:solidFill>
              </a:rPr>
              <a:t>O</a:t>
            </a:r>
            <a:r>
              <a:rPr lang="en-US" sz="2500">
                <a:solidFill>
                  <a:srgbClr val="710000"/>
                </a:solidFill>
              </a:rPr>
              <a:t>nly Push and Pull (on a Shared Main Branch)</a:t>
            </a:r>
            <a:r>
              <a:rPr lang="en-US" sz="2500">
                <a:solidFill>
                  <a:schemeClr val="dk1"/>
                </a:solidFill>
              </a:rPr>
              <a:t> </a:t>
            </a:r>
            <a:endParaRPr sz="2500">
              <a:solidFill>
                <a:schemeClr val="dk1"/>
              </a:solidFill>
            </a:endParaRPr>
          </a:p>
          <a:p>
            <a:pPr indent="-355600" lvl="1" marL="914400" rtl="0" algn="l">
              <a:spcBef>
                <a:spcPts val="0"/>
              </a:spcBef>
              <a:spcAft>
                <a:spcPts val="0"/>
              </a:spcAft>
              <a:buClr>
                <a:schemeClr val="dk1"/>
              </a:buClr>
              <a:buSzPts val="2000"/>
              <a:buChar char="○"/>
            </a:pPr>
            <a:r>
              <a:rPr lang="en-US" sz="2000">
                <a:solidFill>
                  <a:schemeClr val="dk1"/>
                </a:solidFill>
              </a:rPr>
              <a:t>Not recommended ⚠️ (</a:t>
            </a:r>
            <a:r>
              <a:rPr lang="en-US" sz="2000" u="sng">
                <a:solidFill>
                  <a:schemeClr val="hlink"/>
                </a:solidFill>
                <a:hlinkClick r:id="rId3"/>
              </a:rPr>
              <a:t>An bad example</a:t>
            </a:r>
            <a:r>
              <a:rPr lang="en-US" sz="2000">
                <a:solidFill>
                  <a:schemeClr val="dk1"/>
                </a:solidFill>
              </a:rPr>
              <a:t>)</a:t>
            </a:r>
            <a:endParaRPr sz="2000">
              <a:solidFill>
                <a:schemeClr val="dk1"/>
              </a:solidFill>
            </a:endParaRPr>
          </a:p>
          <a:p>
            <a:pPr indent="-387350" lvl="0" marL="457200" rtl="0" algn="l">
              <a:spcBef>
                <a:spcPts val="0"/>
              </a:spcBef>
              <a:spcAft>
                <a:spcPts val="0"/>
              </a:spcAft>
              <a:buClr>
                <a:schemeClr val="dk1"/>
              </a:buClr>
              <a:buSzPts val="2500"/>
              <a:buAutoNum type="arabicPeriod"/>
            </a:pPr>
            <a:r>
              <a:rPr lang="en-US" sz="2500">
                <a:solidFill>
                  <a:srgbClr val="710000"/>
                </a:solidFill>
              </a:rPr>
              <a:t>Fork and Pull Requests</a:t>
            </a:r>
            <a:endParaRPr sz="2500">
              <a:solidFill>
                <a:srgbClr val="710000"/>
              </a:solidFill>
            </a:endParaRPr>
          </a:p>
          <a:p>
            <a:pPr indent="-355600" lvl="1" marL="914400" rtl="0" algn="l">
              <a:spcBef>
                <a:spcPts val="0"/>
              </a:spcBef>
              <a:spcAft>
                <a:spcPts val="0"/>
              </a:spcAft>
              <a:buClr>
                <a:schemeClr val="dk1"/>
              </a:buClr>
              <a:buSzPts val="2000"/>
              <a:buChar char="○"/>
            </a:pPr>
            <a:r>
              <a:rPr lang="en-US" sz="2000">
                <a:solidFill>
                  <a:schemeClr val="dk1"/>
                </a:solidFill>
              </a:rPr>
              <a:t>Recommended &amp; beginner-friendly 👍</a:t>
            </a:r>
            <a:endParaRPr sz="2000">
              <a:solidFill>
                <a:schemeClr val="dk1"/>
              </a:solidFill>
            </a:endParaRPr>
          </a:p>
          <a:p>
            <a:pPr indent="-387350" lvl="0" marL="457200" rtl="0" algn="l">
              <a:spcBef>
                <a:spcPts val="0"/>
              </a:spcBef>
              <a:spcAft>
                <a:spcPts val="0"/>
              </a:spcAft>
              <a:buClr>
                <a:schemeClr val="dk1"/>
              </a:buClr>
              <a:buSzPts val="2500"/>
              <a:buAutoNum type="arabicPeriod"/>
            </a:pPr>
            <a:r>
              <a:rPr lang="en-US" sz="2500">
                <a:solidFill>
                  <a:srgbClr val="710000"/>
                </a:solidFill>
              </a:rPr>
              <a:t>Branch and Merge</a:t>
            </a:r>
            <a:endParaRPr sz="2500">
              <a:solidFill>
                <a:srgbClr val="710000"/>
              </a:solidFill>
            </a:endParaRPr>
          </a:p>
          <a:p>
            <a:pPr indent="-368300" lvl="1" marL="914400" rtl="0" algn="l">
              <a:spcBef>
                <a:spcPts val="0"/>
              </a:spcBef>
              <a:spcAft>
                <a:spcPts val="0"/>
              </a:spcAft>
              <a:buClr>
                <a:schemeClr val="dk1"/>
              </a:buClr>
              <a:buSzPts val="2200"/>
              <a:buChar char="○"/>
            </a:pPr>
            <a:r>
              <a:rPr lang="en-US" sz="2000">
                <a:solidFill>
                  <a:schemeClr val="dk1"/>
                </a:solidFill>
              </a:rPr>
              <a:t>Recommended yet sleeper learning curve </a:t>
            </a:r>
            <a:r>
              <a:rPr lang="en-US" sz="2000">
                <a:solidFill>
                  <a:schemeClr val="hlink"/>
                </a:solidFill>
                <a:highlight>
                  <a:srgbClr val="FFFFFF"/>
                </a:highlight>
                <a:uFill>
                  <a:noFill/>
                </a:uFill>
                <a:hlinkClick r:id="rId4"/>
              </a:rPr>
              <a:t>🧠</a:t>
            </a:r>
            <a:r>
              <a:rPr lang="en-US" sz="2200">
                <a:solidFill>
                  <a:schemeClr val="dk1"/>
                </a:solidFill>
              </a:rPr>
              <a:t>  </a:t>
            </a:r>
            <a:endParaRPr sz="2200">
              <a:solidFill>
                <a:schemeClr val="dk1"/>
              </a:solidFill>
            </a:endParaRPr>
          </a:p>
        </p:txBody>
      </p:sp>
      <p:pic>
        <p:nvPicPr>
          <p:cNvPr id="146" name="Google Shape;146;p17"/>
          <p:cNvPicPr preferRelativeResize="0"/>
          <p:nvPr/>
        </p:nvPicPr>
        <p:blipFill>
          <a:blip r:embed="rId5">
            <a:alphaModFix/>
          </a:blip>
          <a:stretch>
            <a:fillRect/>
          </a:stretch>
        </p:blipFill>
        <p:spPr>
          <a:xfrm>
            <a:off x="7339325" y="2260975"/>
            <a:ext cx="4736000" cy="20871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2_Office Theme">
  <a:themeElements>
    <a:clrScheme name="UChicago Palette">
      <a:dk1>
        <a:srgbClr val="000000"/>
      </a:dk1>
      <a:lt1>
        <a:srgbClr val="FFFFFF"/>
      </a:lt1>
      <a:dk2>
        <a:srgbClr val="727372"/>
      </a:dk2>
      <a:lt2>
        <a:srgbClr val="D8D9D8"/>
      </a:lt2>
      <a:accent1>
        <a:srgbClr val="800000"/>
      </a:accent1>
      <a:accent2>
        <a:srgbClr val="EAAA00"/>
      </a:accent2>
      <a:accent3>
        <a:srgbClr val="DE7C00"/>
      </a:accent3>
      <a:accent4>
        <a:srgbClr val="789D49"/>
      </a:accent4>
      <a:accent5>
        <a:srgbClr val="007396"/>
      </a:accent5>
      <a:accent6>
        <a:srgbClr val="59305F"/>
      </a:accent6>
      <a:hlink>
        <a:srgbClr val="002A3A"/>
      </a:hlink>
      <a:folHlink>
        <a:srgbClr val="41273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UChicago Palette">
      <a:dk1>
        <a:srgbClr val="000000"/>
      </a:dk1>
      <a:lt1>
        <a:srgbClr val="FFFFFF"/>
      </a:lt1>
      <a:dk2>
        <a:srgbClr val="727372"/>
      </a:dk2>
      <a:lt2>
        <a:srgbClr val="D8D9D8"/>
      </a:lt2>
      <a:accent1>
        <a:srgbClr val="800000"/>
      </a:accent1>
      <a:accent2>
        <a:srgbClr val="EAAA00"/>
      </a:accent2>
      <a:accent3>
        <a:srgbClr val="DE7C00"/>
      </a:accent3>
      <a:accent4>
        <a:srgbClr val="789D49"/>
      </a:accent4>
      <a:accent5>
        <a:srgbClr val="007396"/>
      </a:accent5>
      <a:accent6>
        <a:srgbClr val="59305F"/>
      </a:accent6>
      <a:hlink>
        <a:srgbClr val="002A3A"/>
      </a:hlink>
      <a:folHlink>
        <a:srgbClr val="41273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1_Office Theme">
  <a:themeElements>
    <a:clrScheme name="UChicago Palette">
      <a:dk1>
        <a:srgbClr val="000000"/>
      </a:dk1>
      <a:lt1>
        <a:srgbClr val="FFFFFF"/>
      </a:lt1>
      <a:dk2>
        <a:srgbClr val="727372"/>
      </a:dk2>
      <a:lt2>
        <a:srgbClr val="D8D9D8"/>
      </a:lt2>
      <a:accent1>
        <a:srgbClr val="800000"/>
      </a:accent1>
      <a:accent2>
        <a:srgbClr val="EAAA00"/>
      </a:accent2>
      <a:accent3>
        <a:srgbClr val="DE7C00"/>
      </a:accent3>
      <a:accent4>
        <a:srgbClr val="789D49"/>
      </a:accent4>
      <a:accent5>
        <a:srgbClr val="007396"/>
      </a:accent5>
      <a:accent6>
        <a:srgbClr val="59305F"/>
      </a:accent6>
      <a:hlink>
        <a:srgbClr val="002A3A"/>
      </a:hlink>
      <a:folHlink>
        <a:srgbClr val="41273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